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147481409" r:id="rId4"/>
    <p:sldId id="2147481956" r:id="rId5"/>
    <p:sldId id="2147481951" r:id="rId6"/>
    <p:sldId id="2147481959" r:id="rId7"/>
    <p:sldId id="2147481433" r:id="rId8"/>
    <p:sldId id="2147481960" r:id="rId9"/>
    <p:sldId id="2147481961" r:id="rId10"/>
    <p:sldId id="2147481962" r:id="rId11"/>
    <p:sldId id="2147481963" r:id="rId12"/>
    <p:sldId id="2147481964" r:id="rId13"/>
    <p:sldId id="2147481965" r:id="rId14"/>
    <p:sldId id="260" r:id="rId15"/>
    <p:sldId id="261" r:id="rId16"/>
    <p:sldId id="262" r:id="rId17"/>
    <p:sldId id="263" r:id="rId18"/>
    <p:sldId id="21474819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C27B95-ED5D-4677-A967-7647EFD734E8}">
          <p14:sldIdLst>
            <p14:sldId id="256"/>
          </p14:sldIdLst>
        </p14:section>
        <p14:section name="Advanced AI" id="{6BEDEBBD-3B35-4DB4-9BCD-344D5998203F}">
          <p14:sldIdLst>
            <p14:sldId id="2147481409"/>
            <p14:sldId id="2147481956"/>
          </p14:sldIdLst>
        </p14:section>
        <p14:section name="Applications" id="{25FCB03B-0C57-4978-B010-455933A85D2A}">
          <p14:sldIdLst>
            <p14:sldId id="2147481951"/>
            <p14:sldId id="2147481959"/>
            <p14:sldId id="2147481433"/>
          </p14:sldIdLst>
        </p14:section>
        <p14:section name="Agentic Patterns" id="{1AD59956-B502-4086-A79C-E480A8E90B66}">
          <p14:sldIdLst>
            <p14:sldId id="2147481960"/>
            <p14:sldId id="2147481961"/>
            <p14:sldId id="2147481962"/>
            <p14:sldId id="2147481963"/>
            <p14:sldId id="2147481964"/>
            <p14:sldId id="2147481965"/>
          </p14:sldIdLst>
        </p14:section>
        <p14:section name="Applied" id="{A0EC8F94-0C2A-421C-B8A4-A1D02C13A750}">
          <p14:sldIdLst>
            <p14:sldId id="260"/>
            <p14:sldId id="261"/>
            <p14:sldId id="262"/>
            <p14:sldId id="263"/>
          </p14:sldIdLst>
        </p14:section>
        <p14:section name="Backups - Hidden" id="{7E47F25E-BBB9-4008-B0EE-AF43F34FFA41}">
          <p14:sldIdLst>
            <p14:sldId id="21474819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C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38" autoAdjust="0"/>
    <p:restoredTop sz="81826" autoAdjust="0"/>
  </p:normalViewPr>
  <p:slideViewPr>
    <p:cSldViewPr snapToGrid="0">
      <p:cViewPr varScale="1">
        <p:scale>
          <a:sx n="132" d="100"/>
          <a:sy n="132" d="100"/>
        </p:scale>
        <p:origin x="156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CFBF40-107B-4A83-8EF9-F7016083F397}" type="doc">
      <dgm:prSet loTypeId="urn:microsoft.com/office/officeart/2005/8/layout/cycle1" loCatId="cycle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330EF263-BDA7-4A52-ACD3-411D80000910}">
      <dgm:prSet phldrT="[Text]" custT="1"/>
      <dgm:spPr/>
      <dgm:t>
        <a:bodyPr/>
        <a:lstStyle/>
        <a:p>
          <a:r>
            <a:rPr lang="en-US" sz="1600" dirty="0"/>
            <a:t>Think</a:t>
          </a:r>
        </a:p>
      </dgm:t>
    </dgm:pt>
    <dgm:pt modelId="{73F76EB7-81DD-423B-BEF7-976751F1298D}" type="parTrans" cxnId="{C4FBC984-0F08-42F7-8C0D-58F603D8F2F3}">
      <dgm:prSet/>
      <dgm:spPr/>
      <dgm:t>
        <a:bodyPr/>
        <a:lstStyle/>
        <a:p>
          <a:endParaRPr lang="en-US"/>
        </a:p>
      </dgm:t>
    </dgm:pt>
    <dgm:pt modelId="{348DEC53-8156-4B1C-BE03-BFCD11F09FFE}" type="sibTrans" cxnId="{C4FBC984-0F08-42F7-8C0D-58F603D8F2F3}">
      <dgm:prSet/>
      <dgm:spPr>
        <a:solidFill>
          <a:schemeClr val="accent3"/>
        </a:solidFill>
      </dgm:spPr>
      <dgm:t>
        <a:bodyPr/>
        <a:lstStyle/>
        <a:p>
          <a:endParaRPr lang="en-US" sz="2800">
            <a:latin typeface="+mn-lt"/>
          </a:endParaRPr>
        </a:p>
      </dgm:t>
    </dgm:pt>
    <dgm:pt modelId="{FA3393A7-6AB0-4559-AF9D-9612DAB35578}">
      <dgm:prSet phldrT="[Text]" custT="1"/>
      <dgm:spPr/>
      <dgm:t>
        <a:bodyPr/>
        <a:lstStyle/>
        <a:p>
          <a:r>
            <a:rPr lang="en-US" sz="1600" dirty="0"/>
            <a:t>Research</a:t>
          </a:r>
        </a:p>
      </dgm:t>
    </dgm:pt>
    <dgm:pt modelId="{228A9DD0-244F-47CD-916C-5416B6585C33}" type="parTrans" cxnId="{3C42BCD6-1CCD-466F-BF61-D0910442DEBF}">
      <dgm:prSet/>
      <dgm:spPr/>
      <dgm:t>
        <a:bodyPr/>
        <a:lstStyle/>
        <a:p>
          <a:endParaRPr lang="en-US"/>
        </a:p>
      </dgm:t>
    </dgm:pt>
    <dgm:pt modelId="{6DF0A762-0C56-40EF-BB00-41834CC3F09F}" type="sibTrans" cxnId="{3C42BCD6-1CCD-466F-BF61-D0910442DEBF}">
      <dgm:prSet/>
      <dgm:spPr>
        <a:solidFill>
          <a:schemeClr val="accent3"/>
        </a:solidFill>
      </dgm:spPr>
      <dgm:t>
        <a:bodyPr/>
        <a:lstStyle/>
        <a:p>
          <a:endParaRPr lang="en-US" sz="2800">
            <a:latin typeface="+mn-lt"/>
          </a:endParaRPr>
        </a:p>
      </dgm:t>
    </dgm:pt>
    <dgm:pt modelId="{192FFD0C-1CBC-49D3-ABDE-8B6D8D2676C0}">
      <dgm:prSet phldrT="[Text]" custT="1"/>
      <dgm:spPr/>
      <dgm:t>
        <a:bodyPr/>
        <a:lstStyle/>
        <a:p>
          <a:r>
            <a:rPr lang="en-US" sz="1600" dirty="0"/>
            <a:t>Write</a:t>
          </a:r>
        </a:p>
      </dgm:t>
    </dgm:pt>
    <dgm:pt modelId="{1B498E39-C610-4396-A79B-79E5E404D4EC}" type="parTrans" cxnId="{0FC3AF96-3BC6-45FB-9E78-15577BA1318C}">
      <dgm:prSet/>
      <dgm:spPr/>
      <dgm:t>
        <a:bodyPr/>
        <a:lstStyle/>
        <a:p>
          <a:endParaRPr lang="en-US"/>
        </a:p>
      </dgm:t>
    </dgm:pt>
    <dgm:pt modelId="{37A66B03-7A17-4316-A2D8-426378CF59A3}" type="sibTrans" cxnId="{0FC3AF96-3BC6-45FB-9E78-15577BA1318C}">
      <dgm:prSet/>
      <dgm:spPr>
        <a:solidFill>
          <a:schemeClr val="accent3"/>
        </a:solidFill>
      </dgm:spPr>
      <dgm:t>
        <a:bodyPr/>
        <a:lstStyle/>
        <a:p>
          <a:endParaRPr lang="en-US" sz="2800">
            <a:latin typeface="+mn-lt"/>
          </a:endParaRPr>
        </a:p>
      </dgm:t>
    </dgm:pt>
    <dgm:pt modelId="{EC71FA87-F561-45C7-9DEA-888DD9FE5BC1}">
      <dgm:prSet phldrT="[Text]" custT="1"/>
      <dgm:spPr/>
      <dgm:t>
        <a:bodyPr/>
        <a:lstStyle/>
        <a:p>
          <a:r>
            <a:rPr lang="en-US" sz="1600" dirty="0"/>
            <a:t>Review</a:t>
          </a:r>
        </a:p>
      </dgm:t>
    </dgm:pt>
    <dgm:pt modelId="{E3EA0483-DFD3-4B54-AB4A-BA2925EE7319}" type="parTrans" cxnId="{0119C1D1-5D5D-4200-8228-574269B6B0EC}">
      <dgm:prSet/>
      <dgm:spPr/>
      <dgm:t>
        <a:bodyPr/>
        <a:lstStyle/>
        <a:p>
          <a:endParaRPr lang="en-US"/>
        </a:p>
      </dgm:t>
    </dgm:pt>
    <dgm:pt modelId="{71E22EC1-EE8E-46DA-B990-82CB445061F1}" type="sibTrans" cxnId="{0119C1D1-5D5D-4200-8228-574269B6B0EC}">
      <dgm:prSet/>
      <dgm:spPr>
        <a:solidFill>
          <a:schemeClr val="accent3"/>
        </a:solidFill>
      </dgm:spPr>
      <dgm:t>
        <a:bodyPr/>
        <a:lstStyle/>
        <a:p>
          <a:endParaRPr lang="en-US" sz="2800">
            <a:latin typeface="+mn-lt"/>
          </a:endParaRPr>
        </a:p>
      </dgm:t>
    </dgm:pt>
    <dgm:pt modelId="{DB4E6011-816C-46A7-9A1F-2652041FA913}">
      <dgm:prSet phldrT="[Text]" custT="1"/>
      <dgm:spPr/>
      <dgm:t>
        <a:bodyPr/>
        <a:lstStyle/>
        <a:p>
          <a:r>
            <a:rPr lang="en-US" sz="1600" dirty="0"/>
            <a:t>Revise</a:t>
          </a:r>
        </a:p>
      </dgm:t>
    </dgm:pt>
    <dgm:pt modelId="{5A670219-D51A-41DB-B7EF-CAFDF34321D8}" type="parTrans" cxnId="{F1460E65-AB14-435B-B377-60C62B247AEB}">
      <dgm:prSet/>
      <dgm:spPr/>
      <dgm:t>
        <a:bodyPr/>
        <a:lstStyle/>
        <a:p>
          <a:endParaRPr lang="en-US"/>
        </a:p>
      </dgm:t>
    </dgm:pt>
    <dgm:pt modelId="{76DC0E9E-31C7-496C-8AAC-7324AD277709}" type="sibTrans" cxnId="{F1460E65-AB14-435B-B377-60C62B247AEB}">
      <dgm:prSet/>
      <dgm:spPr>
        <a:solidFill>
          <a:schemeClr val="accent3"/>
        </a:solidFill>
        <a:ln>
          <a:solidFill>
            <a:schemeClr val="bg2">
              <a:lumMod val="50000"/>
              <a:lumOff val="50000"/>
            </a:schemeClr>
          </a:solidFill>
        </a:ln>
      </dgm:spPr>
      <dgm:t>
        <a:bodyPr/>
        <a:lstStyle/>
        <a:p>
          <a:endParaRPr lang="en-US" sz="2800">
            <a:latin typeface="+mn-lt"/>
          </a:endParaRPr>
        </a:p>
      </dgm:t>
    </dgm:pt>
    <dgm:pt modelId="{D9EE279C-2005-4F48-B1D1-EAF52F8E2682}" type="pres">
      <dgm:prSet presAssocID="{E7CFBF40-107B-4A83-8EF9-F7016083F397}" presName="cycle" presStyleCnt="0">
        <dgm:presLayoutVars>
          <dgm:dir/>
          <dgm:resizeHandles val="exact"/>
        </dgm:presLayoutVars>
      </dgm:prSet>
      <dgm:spPr/>
    </dgm:pt>
    <dgm:pt modelId="{09726D74-509E-48E4-9812-FEFD5599220E}" type="pres">
      <dgm:prSet presAssocID="{330EF263-BDA7-4A52-ACD3-411D80000910}" presName="dummy" presStyleCnt="0"/>
      <dgm:spPr/>
    </dgm:pt>
    <dgm:pt modelId="{1F7A4D5B-8816-453D-9654-DF159BF9AA6C}" type="pres">
      <dgm:prSet presAssocID="{330EF263-BDA7-4A52-ACD3-411D80000910}" presName="node" presStyleLbl="revTx" presStyleIdx="0" presStyleCnt="5">
        <dgm:presLayoutVars>
          <dgm:bulletEnabled val="1"/>
        </dgm:presLayoutVars>
      </dgm:prSet>
      <dgm:spPr/>
    </dgm:pt>
    <dgm:pt modelId="{1E39DEEA-9E9A-4604-8813-EC81412851BF}" type="pres">
      <dgm:prSet presAssocID="{348DEC53-8156-4B1C-BE03-BFCD11F09FFE}" presName="sibTrans" presStyleLbl="node1" presStyleIdx="0" presStyleCnt="5"/>
      <dgm:spPr/>
    </dgm:pt>
    <dgm:pt modelId="{1493861F-FA1A-4EEA-8D32-03F0B34CFA94}" type="pres">
      <dgm:prSet presAssocID="{FA3393A7-6AB0-4559-AF9D-9612DAB35578}" presName="dummy" presStyleCnt="0"/>
      <dgm:spPr/>
    </dgm:pt>
    <dgm:pt modelId="{A71DFA72-F614-4210-BDB0-DDB05CF54AC6}" type="pres">
      <dgm:prSet presAssocID="{FA3393A7-6AB0-4559-AF9D-9612DAB35578}" presName="node" presStyleLbl="revTx" presStyleIdx="1" presStyleCnt="5" custScaleX="147942">
        <dgm:presLayoutVars>
          <dgm:bulletEnabled val="1"/>
        </dgm:presLayoutVars>
      </dgm:prSet>
      <dgm:spPr/>
    </dgm:pt>
    <dgm:pt modelId="{4268CE09-F1D1-430D-ABD9-E3C74F32A06F}" type="pres">
      <dgm:prSet presAssocID="{6DF0A762-0C56-40EF-BB00-41834CC3F09F}" presName="sibTrans" presStyleLbl="node1" presStyleIdx="1" presStyleCnt="5"/>
      <dgm:spPr/>
    </dgm:pt>
    <dgm:pt modelId="{D1B54986-FAAC-4C62-A93A-D76A20C97CF1}" type="pres">
      <dgm:prSet presAssocID="{192FFD0C-1CBC-49D3-ABDE-8B6D8D2676C0}" presName="dummy" presStyleCnt="0"/>
      <dgm:spPr/>
    </dgm:pt>
    <dgm:pt modelId="{ABE177C0-A072-48D8-B525-A9B4AC3435AF}" type="pres">
      <dgm:prSet presAssocID="{192FFD0C-1CBC-49D3-ABDE-8B6D8D2676C0}" presName="node" presStyleLbl="revTx" presStyleIdx="2" presStyleCnt="5">
        <dgm:presLayoutVars>
          <dgm:bulletEnabled val="1"/>
        </dgm:presLayoutVars>
      </dgm:prSet>
      <dgm:spPr/>
    </dgm:pt>
    <dgm:pt modelId="{DDE0367E-A2CD-4083-8B59-23EB861C1CCB}" type="pres">
      <dgm:prSet presAssocID="{37A66B03-7A17-4316-A2D8-426378CF59A3}" presName="sibTrans" presStyleLbl="node1" presStyleIdx="2" presStyleCnt="5"/>
      <dgm:spPr/>
    </dgm:pt>
    <dgm:pt modelId="{C0E9CE24-32C9-4F27-86D5-0CD788352170}" type="pres">
      <dgm:prSet presAssocID="{EC71FA87-F561-45C7-9DEA-888DD9FE5BC1}" presName="dummy" presStyleCnt="0"/>
      <dgm:spPr/>
    </dgm:pt>
    <dgm:pt modelId="{5B62FB8C-AFA2-4C94-BE4B-84C1E68C9060}" type="pres">
      <dgm:prSet presAssocID="{EC71FA87-F561-45C7-9DEA-888DD9FE5BC1}" presName="node" presStyleLbl="revTx" presStyleIdx="3" presStyleCnt="5">
        <dgm:presLayoutVars>
          <dgm:bulletEnabled val="1"/>
        </dgm:presLayoutVars>
      </dgm:prSet>
      <dgm:spPr/>
    </dgm:pt>
    <dgm:pt modelId="{20800BC3-5237-4DB8-972E-5F45509979F2}" type="pres">
      <dgm:prSet presAssocID="{71E22EC1-EE8E-46DA-B990-82CB445061F1}" presName="sibTrans" presStyleLbl="node1" presStyleIdx="3" presStyleCnt="5"/>
      <dgm:spPr/>
    </dgm:pt>
    <dgm:pt modelId="{14AA530B-8B4C-4848-A16E-ADD194FEF912}" type="pres">
      <dgm:prSet presAssocID="{DB4E6011-816C-46A7-9A1F-2652041FA913}" presName="dummy" presStyleCnt="0"/>
      <dgm:spPr/>
    </dgm:pt>
    <dgm:pt modelId="{B99CEA0F-6759-48B1-8A64-4F20E07AE1B2}" type="pres">
      <dgm:prSet presAssocID="{DB4E6011-816C-46A7-9A1F-2652041FA913}" presName="node" presStyleLbl="revTx" presStyleIdx="4" presStyleCnt="5">
        <dgm:presLayoutVars>
          <dgm:bulletEnabled val="1"/>
        </dgm:presLayoutVars>
      </dgm:prSet>
      <dgm:spPr/>
    </dgm:pt>
    <dgm:pt modelId="{1DEF3417-239C-4CA1-9F64-01FC0B3830A9}" type="pres">
      <dgm:prSet presAssocID="{76DC0E9E-31C7-496C-8AAC-7324AD277709}" presName="sibTrans" presStyleLbl="node1" presStyleIdx="4" presStyleCnt="5"/>
      <dgm:spPr/>
    </dgm:pt>
  </dgm:ptLst>
  <dgm:cxnLst>
    <dgm:cxn modelId="{27C8642A-61D1-4149-B75E-C0E8D58286A8}" type="presOf" srcId="{192FFD0C-1CBC-49D3-ABDE-8B6D8D2676C0}" destId="{ABE177C0-A072-48D8-B525-A9B4AC3435AF}" srcOrd="0" destOrd="0" presId="urn:microsoft.com/office/officeart/2005/8/layout/cycle1"/>
    <dgm:cxn modelId="{1F26D531-0E48-4FE2-9236-6E7E39B75B30}" type="presOf" srcId="{37A66B03-7A17-4316-A2D8-426378CF59A3}" destId="{DDE0367E-A2CD-4083-8B59-23EB861C1CCB}" srcOrd="0" destOrd="0" presId="urn:microsoft.com/office/officeart/2005/8/layout/cycle1"/>
    <dgm:cxn modelId="{F1460E65-AB14-435B-B377-60C62B247AEB}" srcId="{E7CFBF40-107B-4A83-8EF9-F7016083F397}" destId="{DB4E6011-816C-46A7-9A1F-2652041FA913}" srcOrd="4" destOrd="0" parTransId="{5A670219-D51A-41DB-B7EF-CAFDF34321D8}" sibTransId="{76DC0E9E-31C7-496C-8AAC-7324AD277709}"/>
    <dgm:cxn modelId="{2DF92868-A7CD-49B8-8976-8BA1B79F63AC}" type="presOf" srcId="{71E22EC1-EE8E-46DA-B990-82CB445061F1}" destId="{20800BC3-5237-4DB8-972E-5F45509979F2}" srcOrd="0" destOrd="0" presId="urn:microsoft.com/office/officeart/2005/8/layout/cycle1"/>
    <dgm:cxn modelId="{0F3E3273-C512-4622-BD06-66BAD19DCF11}" type="presOf" srcId="{EC71FA87-F561-45C7-9DEA-888DD9FE5BC1}" destId="{5B62FB8C-AFA2-4C94-BE4B-84C1E68C9060}" srcOrd="0" destOrd="0" presId="urn:microsoft.com/office/officeart/2005/8/layout/cycle1"/>
    <dgm:cxn modelId="{65EA1E7F-0A5D-4952-AC84-C41B304A21B7}" type="presOf" srcId="{FA3393A7-6AB0-4559-AF9D-9612DAB35578}" destId="{A71DFA72-F614-4210-BDB0-DDB05CF54AC6}" srcOrd="0" destOrd="0" presId="urn:microsoft.com/office/officeart/2005/8/layout/cycle1"/>
    <dgm:cxn modelId="{C4FBC984-0F08-42F7-8C0D-58F603D8F2F3}" srcId="{E7CFBF40-107B-4A83-8EF9-F7016083F397}" destId="{330EF263-BDA7-4A52-ACD3-411D80000910}" srcOrd="0" destOrd="0" parTransId="{73F76EB7-81DD-423B-BEF7-976751F1298D}" sibTransId="{348DEC53-8156-4B1C-BE03-BFCD11F09FFE}"/>
    <dgm:cxn modelId="{C7B9CA8B-D3A9-4211-A169-0A9FEBC91DA9}" type="presOf" srcId="{6DF0A762-0C56-40EF-BB00-41834CC3F09F}" destId="{4268CE09-F1D1-430D-ABD9-E3C74F32A06F}" srcOrd="0" destOrd="0" presId="urn:microsoft.com/office/officeart/2005/8/layout/cycle1"/>
    <dgm:cxn modelId="{787BDA93-5D76-4E2D-8E82-C7A855DA3989}" type="presOf" srcId="{330EF263-BDA7-4A52-ACD3-411D80000910}" destId="{1F7A4D5B-8816-453D-9654-DF159BF9AA6C}" srcOrd="0" destOrd="0" presId="urn:microsoft.com/office/officeart/2005/8/layout/cycle1"/>
    <dgm:cxn modelId="{0FC3AF96-3BC6-45FB-9E78-15577BA1318C}" srcId="{E7CFBF40-107B-4A83-8EF9-F7016083F397}" destId="{192FFD0C-1CBC-49D3-ABDE-8B6D8D2676C0}" srcOrd="2" destOrd="0" parTransId="{1B498E39-C610-4396-A79B-79E5E404D4EC}" sibTransId="{37A66B03-7A17-4316-A2D8-426378CF59A3}"/>
    <dgm:cxn modelId="{0119C1D1-5D5D-4200-8228-574269B6B0EC}" srcId="{E7CFBF40-107B-4A83-8EF9-F7016083F397}" destId="{EC71FA87-F561-45C7-9DEA-888DD9FE5BC1}" srcOrd="3" destOrd="0" parTransId="{E3EA0483-DFD3-4B54-AB4A-BA2925EE7319}" sibTransId="{71E22EC1-EE8E-46DA-B990-82CB445061F1}"/>
    <dgm:cxn modelId="{3C42BCD6-1CCD-466F-BF61-D0910442DEBF}" srcId="{E7CFBF40-107B-4A83-8EF9-F7016083F397}" destId="{FA3393A7-6AB0-4559-AF9D-9612DAB35578}" srcOrd="1" destOrd="0" parTransId="{228A9DD0-244F-47CD-916C-5416B6585C33}" sibTransId="{6DF0A762-0C56-40EF-BB00-41834CC3F09F}"/>
    <dgm:cxn modelId="{7A02EADD-EE27-45DD-A45B-DA9C3584424E}" type="presOf" srcId="{76DC0E9E-31C7-496C-8AAC-7324AD277709}" destId="{1DEF3417-239C-4CA1-9F64-01FC0B3830A9}" srcOrd="0" destOrd="0" presId="urn:microsoft.com/office/officeart/2005/8/layout/cycle1"/>
    <dgm:cxn modelId="{8E44ECEF-9F60-49E4-9270-4F71D09C6082}" type="presOf" srcId="{348DEC53-8156-4B1C-BE03-BFCD11F09FFE}" destId="{1E39DEEA-9E9A-4604-8813-EC81412851BF}" srcOrd="0" destOrd="0" presId="urn:microsoft.com/office/officeart/2005/8/layout/cycle1"/>
    <dgm:cxn modelId="{17C8F3F7-90B4-4429-87AF-DA9946B12FB3}" type="presOf" srcId="{DB4E6011-816C-46A7-9A1F-2652041FA913}" destId="{B99CEA0F-6759-48B1-8A64-4F20E07AE1B2}" srcOrd="0" destOrd="0" presId="urn:microsoft.com/office/officeart/2005/8/layout/cycle1"/>
    <dgm:cxn modelId="{E6A1D0F9-61D5-40B7-A823-E95BD974087B}" type="presOf" srcId="{E7CFBF40-107B-4A83-8EF9-F7016083F397}" destId="{D9EE279C-2005-4F48-B1D1-EAF52F8E2682}" srcOrd="0" destOrd="0" presId="urn:microsoft.com/office/officeart/2005/8/layout/cycle1"/>
    <dgm:cxn modelId="{9D0B1353-3014-4C84-875A-F75D09933C8C}" type="presParOf" srcId="{D9EE279C-2005-4F48-B1D1-EAF52F8E2682}" destId="{09726D74-509E-48E4-9812-FEFD5599220E}" srcOrd="0" destOrd="0" presId="urn:microsoft.com/office/officeart/2005/8/layout/cycle1"/>
    <dgm:cxn modelId="{E97BCB75-95FF-4608-9D42-24FC58FB8E1C}" type="presParOf" srcId="{D9EE279C-2005-4F48-B1D1-EAF52F8E2682}" destId="{1F7A4D5B-8816-453D-9654-DF159BF9AA6C}" srcOrd="1" destOrd="0" presId="urn:microsoft.com/office/officeart/2005/8/layout/cycle1"/>
    <dgm:cxn modelId="{8921B817-8466-4EB3-9B40-4AC8EB4B0EA1}" type="presParOf" srcId="{D9EE279C-2005-4F48-B1D1-EAF52F8E2682}" destId="{1E39DEEA-9E9A-4604-8813-EC81412851BF}" srcOrd="2" destOrd="0" presId="urn:microsoft.com/office/officeart/2005/8/layout/cycle1"/>
    <dgm:cxn modelId="{B5519935-FC74-4642-B506-4203AA7D038D}" type="presParOf" srcId="{D9EE279C-2005-4F48-B1D1-EAF52F8E2682}" destId="{1493861F-FA1A-4EEA-8D32-03F0B34CFA94}" srcOrd="3" destOrd="0" presId="urn:microsoft.com/office/officeart/2005/8/layout/cycle1"/>
    <dgm:cxn modelId="{9DB15BCA-1A50-4443-94B5-152DABF587A9}" type="presParOf" srcId="{D9EE279C-2005-4F48-B1D1-EAF52F8E2682}" destId="{A71DFA72-F614-4210-BDB0-DDB05CF54AC6}" srcOrd="4" destOrd="0" presId="urn:microsoft.com/office/officeart/2005/8/layout/cycle1"/>
    <dgm:cxn modelId="{8404B2B6-9B85-4D0D-AD89-550C4BF5C48F}" type="presParOf" srcId="{D9EE279C-2005-4F48-B1D1-EAF52F8E2682}" destId="{4268CE09-F1D1-430D-ABD9-E3C74F32A06F}" srcOrd="5" destOrd="0" presId="urn:microsoft.com/office/officeart/2005/8/layout/cycle1"/>
    <dgm:cxn modelId="{35467347-4A65-45F1-AF70-A181A6B8427E}" type="presParOf" srcId="{D9EE279C-2005-4F48-B1D1-EAF52F8E2682}" destId="{D1B54986-FAAC-4C62-A93A-D76A20C97CF1}" srcOrd="6" destOrd="0" presId="urn:microsoft.com/office/officeart/2005/8/layout/cycle1"/>
    <dgm:cxn modelId="{A5CED47D-9D28-4AB5-8835-DE74F0A6EEB4}" type="presParOf" srcId="{D9EE279C-2005-4F48-B1D1-EAF52F8E2682}" destId="{ABE177C0-A072-48D8-B525-A9B4AC3435AF}" srcOrd="7" destOrd="0" presId="urn:microsoft.com/office/officeart/2005/8/layout/cycle1"/>
    <dgm:cxn modelId="{F1242AF4-AE89-4179-80D4-469BB8AD70C7}" type="presParOf" srcId="{D9EE279C-2005-4F48-B1D1-EAF52F8E2682}" destId="{DDE0367E-A2CD-4083-8B59-23EB861C1CCB}" srcOrd="8" destOrd="0" presId="urn:microsoft.com/office/officeart/2005/8/layout/cycle1"/>
    <dgm:cxn modelId="{9CDA6CB1-4137-42B1-A4A4-BA1360857B51}" type="presParOf" srcId="{D9EE279C-2005-4F48-B1D1-EAF52F8E2682}" destId="{C0E9CE24-32C9-4F27-86D5-0CD788352170}" srcOrd="9" destOrd="0" presId="urn:microsoft.com/office/officeart/2005/8/layout/cycle1"/>
    <dgm:cxn modelId="{4AF21DB8-195E-482D-A0C4-EA0DBA70ED97}" type="presParOf" srcId="{D9EE279C-2005-4F48-B1D1-EAF52F8E2682}" destId="{5B62FB8C-AFA2-4C94-BE4B-84C1E68C9060}" srcOrd="10" destOrd="0" presId="urn:microsoft.com/office/officeart/2005/8/layout/cycle1"/>
    <dgm:cxn modelId="{1093820F-5745-4780-B207-D8EDD76ABF1F}" type="presParOf" srcId="{D9EE279C-2005-4F48-B1D1-EAF52F8E2682}" destId="{20800BC3-5237-4DB8-972E-5F45509979F2}" srcOrd="11" destOrd="0" presId="urn:microsoft.com/office/officeart/2005/8/layout/cycle1"/>
    <dgm:cxn modelId="{C3ED4748-90CD-43EB-AAFA-0E6D1486F8F9}" type="presParOf" srcId="{D9EE279C-2005-4F48-B1D1-EAF52F8E2682}" destId="{14AA530B-8B4C-4848-A16E-ADD194FEF912}" srcOrd="12" destOrd="0" presId="urn:microsoft.com/office/officeart/2005/8/layout/cycle1"/>
    <dgm:cxn modelId="{49AE29C6-419F-41F2-AABC-27001C9B6458}" type="presParOf" srcId="{D9EE279C-2005-4F48-B1D1-EAF52F8E2682}" destId="{B99CEA0F-6759-48B1-8A64-4F20E07AE1B2}" srcOrd="13" destOrd="0" presId="urn:microsoft.com/office/officeart/2005/8/layout/cycle1"/>
    <dgm:cxn modelId="{0D8ABCAE-5974-41CC-8CA9-F742A03F3E28}" type="presParOf" srcId="{D9EE279C-2005-4F48-B1D1-EAF52F8E2682}" destId="{1DEF3417-239C-4CA1-9F64-01FC0B3830A9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A4D5B-8816-453D-9654-DF159BF9AA6C}">
      <dsp:nvSpPr>
        <dsp:cNvPr id="0" name=""/>
        <dsp:cNvSpPr/>
      </dsp:nvSpPr>
      <dsp:spPr>
        <a:xfrm>
          <a:off x="2390566" y="21110"/>
          <a:ext cx="727615" cy="727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Think</a:t>
          </a:r>
        </a:p>
      </dsp:txBody>
      <dsp:txXfrm>
        <a:off x="2390566" y="21110"/>
        <a:ext cx="727615" cy="727615"/>
      </dsp:txXfrm>
    </dsp:sp>
    <dsp:sp modelId="{1E39DEEA-9E9A-4604-8813-EC81412851BF}">
      <dsp:nvSpPr>
        <dsp:cNvPr id="0" name=""/>
        <dsp:cNvSpPr/>
      </dsp:nvSpPr>
      <dsp:spPr>
        <a:xfrm>
          <a:off x="675215" y="-388"/>
          <a:ext cx="2732745" cy="2732745"/>
        </a:xfrm>
        <a:prstGeom prst="circularArrow">
          <a:avLst>
            <a:gd name="adj1" fmla="val 5192"/>
            <a:gd name="adj2" fmla="val 335321"/>
            <a:gd name="adj3" fmla="val 21295652"/>
            <a:gd name="adj4" fmla="val 19764126"/>
            <a:gd name="adj5" fmla="val 6057"/>
          </a:avLst>
        </a:prstGeom>
        <a:solidFill>
          <a:schemeClr val="accent3"/>
        </a:solidFill>
        <a:ln w="1079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1DFA72-F614-4210-BDB0-DDB05CF54AC6}">
      <dsp:nvSpPr>
        <dsp:cNvPr id="0" name=""/>
        <dsp:cNvSpPr/>
      </dsp:nvSpPr>
      <dsp:spPr>
        <a:xfrm>
          <a:off x="2656675" y="1376909"/>
          <a:ext cx="1076449" cy="727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Research</a:t>
          </a:r>
        </a:p>
      </dsp:txBody>
      <dsp:txXfrm>
        <a:off x="2656675" y="1376909"/>
        <a:ext cx="1076449" cy="727615"/>
      </dsp:txXfrm>
    </dsp:sp>
    <dsp:sp modelId="{4268CE09-F1D1-430D-ABD9-E3C74F32A06F}">
      <dsp:nvSpPr>
        <dsp:cNvPr id="0" name=""/>
        <dsp:cNvSpPr/>
      </dsp:nvSpPr>
      <dsp:spPr>
        <a:xfrm>
          <a:off x="675215" y="-388"/>
          <a:ext cx="2732745" cy="2732745"/>
        </a:xfrm>
        <a:prstGeom prst="circularArrow">
          <a:avLst>
            <a:gd name="adj1" fmla="val 5192"/>
            <a:gd name="adj2" fmla="val 335321"/>
            <a:gd name="adj3" fmla="val 4017196"/>
            <a:gd name="adj4" fmla="val 2251139"/>
            <a:gd name="adj5" fmla="val 6057"/>
          </a:avLst>
        </a:prstGeom>
        <a:solidFill>
          <a:schemeClr val="accent3"/>
        </a:solidFill>
        <a:ln w="1079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E177C0-A072-48D8-B525-A9B4AC3435AF}">
      <dsp:nvSpPr>
        <dsp:cNvPr id="0" name=""/>
        <dsp:cNvSpPr/>
      </dsp:nvSpPr>
      <dsp:spPr>
        <a:xfrm>
          <a:off x="1677780" y="2214840"/>
          <a:ext cx="727615" cy="727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Write</a:t>
          </a:r>
        </a:p>
      </dsp:txBody>
      <dsp:txXfrm>
        <a:off x="1677780" y="2214840"/>
        <a:ext cx="727615" cy="727615"/>
      </dsp:txXfrm>
    </dsp:sp>
    <dsp:sp modelId="{DDE0367E-A2CD-4083-8B59-23EB861C1CCB}">
      <dsp:nvSpPr>
        <dsp:cNvPr id="0" name=""/>
        <dsp:cNvSpPr/>
      </dsp:nvSpPr>
      <dsp:spPr>
        <a:xfrm>
          <a:off x="675215" y="-388"/>
          <a:ext cx="2732745" cy="2732745"/>
        </a:xfrm>
        <a:prstGeom prst="circularArrow">
          <a:avLst>
            <a:gd name="adj1" fmla="val 5192"/>
            <a:gd name="adj2" fmla="val 335321"/>
            <a:gd name="adj3" fmla="val 8213540"/>
            <a:gd name="adj4" fmla="val 6447482"/>
            <a:gd name="adj5" fmla="val 6057"/>
          </a:avLst>
        </a:prstGeom>
        <a:solidFill>
          <a:schemeClr val="accent3"/>
        </a:solidFill>
        <a:ln w="1079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62FB8C-AFA2-4C94-BE4B-84C1E68C9060}">
      <dsp:nvSpPr>
        <dsp:cNvPr id="0" name=""/>
        <dsp:cNvSpPr/>
      </dsp:nvSpPr>
      <dsp:spPr>
        <a:xfrm>
          <a:off x="524468" y="1376909"/>
          <a:ext cx="727615" cy="727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Review</a:t>
          </a:r>
        </a:p>
      </dsp:txBody>
      <dsp:txXfrm>
        <a:off x="524468" y="1376909"/>
        <a:ext cx="727615" cy="727615"/>
      </dsp:txXfrm>
    </dsp:sp>
    <dsp:sp modelId="{20800BC3-5237-4DB8-972E-5F45509979F2}">
      <dsp:nvSpPr>
        <dsp:cNvPr id="0" name=""/>
        <dsp:cNvSpPr/>
      </dsp:nvSpPr>
      <dsp:spPr>
        <a:xfrm>
          <a:off x="675215" y="-388"/>
          <a:ext cx="2732745" cy="2732745"/>
        </a:xfrm>
        <a:prstGeom prst="circularArrow">
          <a:avLst>
            <a:gd name="adj1" fmla="val 5192"/>
            <a:gd name="adj2" fmla="val 335321"/>
            <a:gd name="adj3" fmla="val 12300552"/>
            <a:gd name="adj4" fmla="val 10769026"/>
            <a:gd name="adj5" fmla="val 6057"/>
          </a:avLst>
        </a:prstGeom>
        <a:solidFill>
          <a:schemeClr val="accent3"/>
        </a:solidFill>
        <a:ln w="1079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CEA0F-6759-48B1-8A64-4F20E07AE1B2}">
      <dsp:nvSpPr>
        <dsp:cNvPr id="0" name=""/>
        <dsp:cNvSpPr/>
      </dsp:nvSpPr>
      <dsp:spPr>
        <a:xfrm>
          <a:off x="964994" y="21110"/>
          <a:ext cx="727615" cy="727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Revise</a:t>
          </a:r>
        </a:p>
      </dsp:txBody>
      <dsp:txXfrm>
        <a:off x="964994" y="21110"/>
        <a:ext cx="727615" cy="727615"/>
      </dsp:txXfrm>
    </dsp:sp>
    <dsp:sp modelId="{1DEF3417-239C-4CA1-9F64-01FC0B3830A9}">
      <dsp:nvSpPr>
        <dsp:cNvPr id="0" name=""/>
        <dsp:cNvSpPr/>
      </dsp:nvSpPr>
      <dsp:spPr>
        <a:xfrm>
          <a:off x="675215" y="-388"/>
          <a:ext cx="2732745" cy="2732745"/>
        </a:xfrm>
        <a:prstGeom prst="circularArrow">
          <a:avLst>
            <a:gd name="adj1" fmla="val 5192"/>
            <a:gd name="adj2" fmla="val 335321"/>
            <a:gd name="adj3" fmla="val 16868177"/>
            <a:gd name="adj4" fmla="val 15196501"/>
            <a:gd name="adj5" fmla="val 6057"/>
          </a:avLst>
        </a:prstGeom>
        <a:solidFill>
          <a:schemeClr val="accent3"/>
        </a:solidFill>
        <a:ln w="10795" cap="flat" cmpd="sng" algn="ctr">
          <a:solidFill>
            <a:schemeClr val="bg2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4E232C-8A56-42F6-A472-FC8D727A8326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D7AC9-8D17-4513-A8A1-8B667EDD6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94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Artificial Intelligence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Foundational models transform how we think about AI.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Traditional AI models were great at performing one task – 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 design and train an AI model for image classification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then 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another model to predict a sales forecast.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Now Foundational models with billions of parameters trained on an AI supercomputer in Azure are 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achieving tasks unimaginable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just a few short years ago.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AI models are evolving from the single purpose, task driven to take on MULTITUDES of TASKS even in different domains or modalities.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Think about applying a model in domains as different as Medical Research and Law or mixing modalities like audio and video.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 can help us make informed decisions across massive amounts of disparate data and create a whole new breed of application hard to imagine a few years ago.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4/28/2024 10:08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4549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4/28/2024 10:08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873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4/30/2024 2:49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3635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87320-D5B0-6B1A-3991-DBD72A319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9D249-FFF6-2077-57E0-473BF41AF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542C61-CF77-4B20-0234-C19E809CE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6C51BE9-6E20-155E-08C6-B18AE44CC94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F1E40-8FFE-48E9-1DEA-8F9C3430F71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BC10F1-65BC-1F77-2C9A-F4E126E6498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4/28/2024 10:05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DB824-A202-4384-E969-12888D43B0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368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Federal opportunity – our single biggest growth opportunity.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dirty="0"/>
              <a:t>Highlight why everyone should care as an employee and shareholder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dirty="0"/>
              <a:t>Ability to increase MW revenue 70% annually 3B -&gt; 5B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dirty="0"/>
              <a:t>Already demonstrated an improvement of 200% increase in MoM growth in Azure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i="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FFFF"/>
                </a:solidFill>
                <a:effectLst/>
                <a:highlight>
                  <a:srgbClr val="2B2B2B"/>
                </a:highlight>
                <a:latin typeface="SegoeUIVariable"/>
              </a:rPr>
              <a:t>Introduction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2B2B2B"/>
                </a:highlight>
                <a:latin typeface="SegoeUIVariable"/>
              </a:rPr>
              <a:t>: “Let’s explore the Federal AI Strategy, which aims to empower every part of the mission with AI.”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FFFF"/>
                </a:solidFill>
                <a:effectLst/>
                <a:highlight>
                  <a:srgbClr val="2B2B2B"/>
                </a:highlight>
                <a:latin typeface="SegoeUIVariable"/>
              </a:rPr>
              <a:t>Enhanced Productivity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2B2B2B"/>
                </a:highlight>
                <a:latin typeface="SegoeUIVariabl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FFFF"/>
                </a:solidFill>
                <a:effectLst/>
                <a:highlight>
                  <a:srgbClr val="2B2B2B"/>
                </a:highlight>
                <a:latin typeface="SegoeUIVariable"/>
              </a:rPr>
              <a:t>Worker Productivity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2B2B2B"/>
                </a:highlight>
                <a:latin typeface="SegoeUIVariable"/>
              </a:rPr>
              <a:t>: AI aids in summarizing content, enhancing communication, and performing routine tasks.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FFFF"/>
                </a:solidFill>
                <a:effectLst/>
                <a:highlight>
                  <a:srgbClr val="2B2B2B"/>
                </a:highlight>
                <a:latin typeface="SegoeUIVariable"/>
              </a:rPr>
              <a:t>Developer Productivity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2B2B2B"/>
                </a:highlight>
                <a:latin typeface="SegoeUIVariable"/>
              </a:rPr>
              <a:t>: Tools like GitHub streamline development processes.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FFFF"/>
                </a:solidFill>
                <a:effectLst/>
                <a:highlight>
                  <a:srgbClr val="2B2B2B"/>
                </a:highlight>
                <a:latin typeface="SegoeUIVariable"/>
              </a:rPr>
              <a:t>Augmented Cognition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2B2B2B"/>
                </a:highlight>
                <a:latin typeface="SegoeUIVariabl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FFFF"/>
                </a:solidFill>
                <a:effectLst/>
                <a:highlight>
                  <a:srgbClr val="2B2B2B"/>
                </a:highlight>
                <a:latin typeface="SegoeUIVariable"/>
              </a:rPr>
              <a:t>Analyst Assistance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2B2B2B"/>
                </a:highlight>
                <a:latin typeface="SegoeUIVariable"/>
              </a:rPr>
              <a:t>: AI supports data collection and interpretation, fostering insight generation.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FFFF"/>
                </a:solidFill>
                <a:effectLst/>
                <a:highlight>
                  <a:srgbClr val="2B2B2B"/>
                </a:highlight>
                <a:latin typeface="SegoeUIVariable"/>
              </a:rPr>
              <a:t>Mission Support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2B2B2B"/>
                </a:highlight>
                <a:latin typeface="SegoeUIVariable"/>
              </a:rPr>
              <a:t>: AI enhances personnel management, financial understanding, and professional development.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FFFF"/>
                </a:solidFill>
                <a:effectLst/>
                <a:highlight>
                  <a:srgbClr val="2B2B2B"/>
                </a:highlight>
                <a:latin typeface="SegoeUIVariable"/>
              </a:rPr>
              <a:t>Accelerated Discovery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2B2B2B"/>
                </a:highlight>
                <a:latin typeface="SegoeUIVariabl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FFFF"/>
                </a:solidFill>
                <a:effectLst/>
                <a:highlight>
                  <a:srgbClr val="2B2B2B"/>
                </a:highlight>
                <a:latin typeface="SegoeUIVariable"/>
              </a:rPr>
              <a:t>Mission Advancement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2B2B2B"/>
                </a:highlight>
                <a:latin typeface="SegoeUIVariable"/>
              </a:rPr>
              <a:t>: AI improves cybersecurity and predictive modeling.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FFFF"/>
                </a:solidFill>
                <a:effectLst/>
                <a:highlight>
                  <a:srgbClr val="2B2B2B"/>
                </a:highlight>
                <a:latin typeface="SegoeUIVariable"/>
              </a:rPr>
              <a:t>Novel Discovery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2B2B2B"/>
                </a:highlight>
                <a:latin typeface="SegoeUIVariable"/>
              </a:rPr>
              <a:t>: AI contributes to material science and multi-domain information fusion.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FFFF"/>
                </a:solidFill>
                <a:effectLst/>
                <a:highlight>
                  <a:srgbClr val="2B2B2B"/>
                </a:highlight>
                <a:latin typeface="SegoeUIVariable"/>
              </a:rPr>
              <a:t>Conclusion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2B2B2B"/>
                </a:highlight>
                <a:latin typeface="SegoeUIVariable"/>
              </a:rPr>
              <a:t>: “This strategy ensures that AI enhances productivity, cognition, and discovery across all mission areas.”</a:t>
            </a:r>
          </a:p>
          <a:p>
            <a:endParaRPr lang="en-US" i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60028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600039" defTabSz="959746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60028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60028">
                <a:defRPr/>
              </a:pPr>
              <a:t>4/28/2024 10:18 AM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0028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60028">
                <a:defRPr/>
              </a:pPr>
              <a:t>6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757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D7AC9-8D17-4513-A8A1-8B667EDD66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0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87320-D5B0-6B1A-3991-DBD72A319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9D249-FFF6-2077-57E0-473BF41AF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542C61-CF77-4B20-0234-C19E809CE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6C51BE9-6E20-155E-08C6-B18AE44CC94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F1E40-8FFE-48E9-1DEA-8F9C3430F71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BC10F1-65BC-1F77-2C9A-F4E126E6498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4/28/2024 9:59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DB824-A202-4384-E969-12888D43B0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345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47CB2-4DA5-EF6F-9293-F257C641F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FC9E2-3D71-1140-BA4A-621540D8D2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4754A-DE43-038A-3D46-3CA602578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83B28-7F82-4488-A2BF-A4F58214E543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CA5AD-61CC-9464-E7BD-AE921894C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29F58-1D0A-C178-9627-8755EEE1A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F3486-9568-4220-8FA6-83F5083F6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02EA-EEE6-EAE3-7DFC-483D97C9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659DAB-9264-79FB-F01A-883568FAC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8D05A-BE58-C577-1DD7-5331325B3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83B28-7F82-4488-A2BF-A4F58214E543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EAED7-745A-B1F2-5B26-92E30294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F954B-611F-607D-38B1-51651B31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F3486-9568-4220-8FA6-83F5083F6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F5ACC-30EF-6927-1F93-269643618A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D62CE-F4C0-A707-FEC5-C32094ACF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86FC6-389C-1F9D-85E3-CB96F9895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83B28-7F82-4488-A2BF-A4F58214E543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7436A-4573-1C95-4988-F7119A237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079C4-07A7-82C5-20F2-56B84B890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F3486-9568-4220-8FA6-83F5083F6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58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Two people sitting at a table using a computer.&#10;&#10;Description automatically generated">
            <a:extLst>
              <a:ext uri="{FF2B5EF4-FFF2-40B4-BE49-F238E27FC236}">
                <a16:creationId xmlns:a16="http://schemas.microsoft.com/office/drawing/2014/main" id="{2204A37F-8B96-4ED1-BA49-C58CBCBF1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325C01ED-CE5C-4F0C-87B6-2F79EA9B1F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7DBC585-998B-443A-AC4E-5554D0A2D0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2" y="6328882"/>
            <a:ext cx="2794926" cy="17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14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Picture 6" descr="Two people sitting at a table using a computer.&#10;&#10;Description automatically generated">
            <a:extLst>
              <a:ext uri="{FF2B5EF4-FFF2-40B4-BE49-F238E27FC236}">
                <a16:creationId xmlns:a16="http://schemas.microsoft.com/office/drawing/2014/main" id="{63397F99-6ED7-4D58-9D63-BE73E2937D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E1AE0322-FF37-4912-BEE1-F46D03B787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4AD9C72-3DE8-40C5-91A0-4A92BC18D0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2" y="6328882"/>
            <a:ext cx="2794926" cy="17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0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pink cloud with arrows&#10;&#10;Description automatically generated">
            <a:extLst>
              <a:ext uri="{FF2B5EF4-FFF2-40B4-BE49-F238E27FC236}">
                <a16:creationId xmlns:a16="http://schemas.microsoft.com/office/drawing/2014/main" id="{9871E1F8-554B-37A2-D882-400E80AFC4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55118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accent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5118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EB8481F-283A-4F6B-95DD-BCC2D401F3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042" y="6328882"/>
            <a:ext cx="2794926" cy="172771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4C573442-67AF-07C4-34AB-EEB4E7A3184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1422961"/>
            <a:ext cx="1366245" cy="292608"/>
          </a:xfrm>
          <a:prstGeom prst="rect">
            <a:avLst/>
          </a:prstGeom>
        </p:spPr>
      </p:pic>
      <p:pic>
        <p:nvPicPr>
          <p:cNvPr id="1026" name="Picture 2" descr="Transparent Background United States American Flag Png / Download ...">
            <a:extLst>
              <a:ext uri="{FF2B5EF4-FFF2-40B4-BE49-F238E27FC236}">
                <a16:creationId xmlns:a16="http://schemas.microsoft.com/office/drawing/2014/main" id="{C0515BD3-4DE4-5934-02E1-ADD51B9796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877"/>
            <a:ext cx="1144905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132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D644992-9757-0BD3-BFB1-673E27BDA6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049" y="0"/>
            <a:ext cx="12188951" cy="68562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55118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accent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5118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00734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33867B-66A8-0AD3-7336-E3ED658153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wrap="square"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57343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252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2066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37138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D58AD-6C5F-962B-117B-75291AD15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38F17-E012-A7F5-03FF-B7F324A21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3F156-DCF9-2937-3501-47B52B8AC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83B28-7F82-4488-A2BF-A4F58214E543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59022-EF01-9DEE-9B6A-74BCD474C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DB5ED-F4F4-6EAA-21A4-2AA872677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F3486-9568-4220-8FA6-83F5083F6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904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8543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23230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8805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7779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3152001"/>
            <a:ext cx="4161981" cy="553998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28034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8955933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0F29D-C5E8-44D2-9526-FDD92F645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438001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18461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0F29D-C5E8-44D2-9526-FDD92F645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001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71251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30777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30777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39255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49483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30777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30777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58640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30777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3206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11876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3E8D3-4FB4-CE51-1903-C981E013A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C07EB-DF93-A1B4-0376-4437310C4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149D5-6249-AAC8-5AB6-82C8CA327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83B28-7F82-4488-A2BF-A4F58214E543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47103-E990-8725-B3A2-F051C977C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5253C-4645-4DD3-6C44-4F2D2B887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F3486-9568-4220-8FA6-83F5083F6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461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30777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30777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413908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30777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45204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30777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9076500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515647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05841"/>
            <a:ext cx="3468956" cy="1107996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6100" y="2447039"/>
            <a:ext cx="7251192" cy="369332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88263" y="2017713"/>
            <a:ext cx="347732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6100" y="2017713"/>
            <a:ext cx="7253288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663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5ACBF0"/>
          </p15:clr>
        </p15:guide>
        <p15:guide id="13" pos="2744">
          <p15:clr>
            <a:srgbClr val="5ACBF0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2" orient="horz" pos="172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1FA0F84-F2FF-4407-BF3B-865F6671E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88263" y="3179701"/>
            <a:ext cx="3182621" cy="498598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dirty="0">
                <a:solidFill>
                  <a:srgbClr val="FFFFFF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Title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8563" y="3213557"/>
            <a:ext cx="6599409" cy="430887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3724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5ACBF0"/>
          </p15:clr>
        </p15:guide>
        <p15:guide id="14" pos="3155">
          <p15:clr>
            <a:srgbClr val="5ACBF0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9" orient="horz" pos="2160">
          <p15:clr>
            <a:srgbClr val="FDE53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FA0F84-F2FF-4407-BF3B-865F6671E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79701"/>
            <a:ext cx="3182621" cy="498598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Title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8563" y="3213557"/>
            <a:ext cx="6599409" cy="430887"/>
          </a:xfrm>
        </p:spPr>
        <p:txBody>
          <a:bodyPr anchor="ctr" anchorCtr="0">
            <a:spAutoFit/>
          </a:bodyPr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204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4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11428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2072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4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73009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316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03199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0977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A6C16-3E63-77D5-3D03-7E2831E60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550A7-69BF-8B9D-B92A-41D79A1F5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6AE8A-5467-C52A-AEC6-07AD779DA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E8B13-7261-D07B-D0D1-7634716C8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83B28-7F82-4488-A2BF-A4F58214E543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15044-ADC0-C45E-293C-E758A60C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66701C-DEE6-2CF8-31C0-9FDA13F06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F3486-9568-4220-8FA6-83F5083F6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44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471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1291B0CF-9615-4684-B7F1-8E5483826A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53275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0240071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AE281-F10A-D78E-6F96-36B4E339C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A0098-782D-4991-5C44-42EDA71AF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46FBFB-6BC3-7943-4B9D-8D0F885DE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AA57A9-D995-62BF-E850-18E51E7400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D7AE45-EEB8-9E90-0B54-5597C4304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859D8-FF9D-DE1E-A93D-6D7AD1385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83B28-7F82-4488-A2BF-A4F58214E543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81A1DC-E520-2E4E-AB92-B78BEEEA5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AE471E-6256-1FE3-76FC-4462428F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F3486-9568-4220-8FA6-83F5083F6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74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76370-1BBC-D526-2EF5-3BCC854C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29BB82-C534-B9EB-9468-50628BB94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83B28-7F82-4488-A2BF-A4F58214E543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CDE94D-E9E8-49B0-570F-16C23143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25ED60-552D-9911-9080-CD54964BF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F3486-9568-4220-8FA6-83F5083F6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3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2A0783-2DE1-076E-89AD-2E9AF9567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83B28-7F82-4488-A2BF-A4F58214E543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FD3F9-CD6E-564F-5985-B08371FD8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CCEF9-96BA-8513-F0DE-B94078A4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F3486-9568-4220-8FA6-83F5083F6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4F1CF-0B2B-75AD-741B-5BF92F1D3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CF8E-B87A-66B9-FE1F-C1EBF5FC9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82373-C7B7-CB17-B7C4-1D5012F4D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E36B7-FE13-6FD7-07B8-C4DCAA307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83B28-7F82-4488-A2BF-A4F58214E543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46ECA-2DC9-16CC-0CE6-A5028E29E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D8877-BB43-3417-0CB2-2AFED398D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F3486-9568-4220-8FA6-83F5083F6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94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CC86-B356-AC73-6E95-A483DCE48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4375DC-F39E-6527-0E73-F22261E8A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9F7ECC-931D-B094-AE0F-35079A11C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FBACB-637E-BB32-27AE-EE33DBE16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83B28-7F82-4488-A2BF-A4F58214E543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0DDBE-050B-151F-D6A0-8A254EB1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B3ECB-AF08-9005-C084-34D68751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F3486-9568-4220-8FA6-83F5083F6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72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image" Target="../media/image3.emf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F0DB34-2B19-03B1-09EB-CE5359B6D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375E6-2CF8-2EBB-38A1-E1AB22406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788F4-23DA-01B6-088A-EDA20A7882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883B28-7F82-4488-A2BF-A4F58214E543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41791-5168-AF4C-F885-947E01FAA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A4655-45B9-D40F-58EC-069354D9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3F3486-9568-4220-8FA6-83F5083F6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8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31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D58FE256-9CDC-80C9-7A45-7E03D20D476D}"/>
              </a:ext>
            </a:extLst>
          </p:cNvPr>
          <p:cNvGrpSpPr/>
          <p:nvPr userDrawn="1"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577920B1-FF42-C20A-5898-44C981426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 t="24077" r="25168"/>
            <a:stretch>
              <a:fillRect/>
            </a:stretch>
          </p:blipFill>
          <p:spPr>
            <a:xfrm>
              <a:off x="5951538" y="1"/>
              <a:ext cx="6240462" cy="2374275"/>
            </a:xfrm>
            <a:custGeom>
              <a:avLst/>
              <a:gdLst>
                <a:gd name="connsiteX0" fmla="*/ 0 w 6240462"/>
                <a:gd name="connsiteY0" fmla="*/ 0 h 2374275"/>
                <a:gd name="connsiteX1" fmla="*/ 6240462 w 6240462"/>
                <a:gd name="connsiteY1" fmla="*/ 0 h 2374275"/>
                <a:gd name="connsiteX2" fmla="*/ 6240462 w 6240462"/>
                <a:gd name="connsiteY2" fmla="*/ 2374275 h 2374275"/>
                <a:gd name="connsiteX3" fmla="*/ 0 w 6240462"/>
                <a:gd name="connsiteY3" fmla="*/ 2374275 h 237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0462" h="2374275">
                  <a:moveTo>
                    <a:pt x="0" y="0"/>
                  </a:moveTo>
                  <a:lnTo>
                    <a:pt x="6240462" y="0"/>
                  </a:lnTo>
                  <a:lnTo>
                    <a:pt x="6240462" y="2374275"/>
                  </a:lnTo>
                  <a:lnTo>
                    <a:pt x="0" y="2374275"/>
                  </a:lnTo>
                  <a:close/>
                </a:path>
              </a:pathLst>
            </a:cu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D059AF9-B9C2-B6F1-9914-C76188E3F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 t="19689" r="41692"/>
            <a:stretch>
              <a:fillRect/>
            </a:stretch>
          </p:blipFill>
          <p:spPr>
            <a:xfrm flipH="1" flipV="1">
              <a:off x="0" y="4346482"/>
              <a:ext cx="4862440" cy="2511518"/>
            </a:xfrm>
            <a:custGeom>
              <a:avLst/>
              <a:gdLst>
                <a:gd name="connsiteX0" fmla="*/ 4862440 w 4862440"/>
                <a:gd name="connsiteY0" fmla="*/ 2511518 h 2511518"/>
                <a:gd name="connsiteX1" fmla="*/ 0 w 4862440"/>
                <a:gd name="connsiteY1" fmla="*/ 2511518 h 2511518"/>
                <a:gd name="connsiteX2" fmla="*/ 0 w 4862440"/>
                <a:gd name="connsiteY2" fmla="*/ 0 h 2511518"/>
                <a:gd name="connsiteX3" fmla="*/ 4862440 w 4862440"/>
                <a:gd name="connsiteY3" fmla="*/ 0 h 251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2440" h="2511518">
                  <a:moveTo>
                    <a:pt x="4862440" y="2511518"/>
                  </a:moveTo>
                  <a:lnTo>
                    <a:pt x="0" y="2511518"/>
                  </a:lnTo>
                  <a:lnTo>
                    <a:pt x="0" y="0"/>
                  </a:lnTo>
                  <a:lnTo>
                    <a:pt x="4862440" y="0"/>
                  </a:lnTo>
                  <a:close/>
                </a:path>
              </a:pathLst>
            </a:custGeom>
          </p:spPr>
        </p:pic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7D1C1B0-B53E-499D-B47D-58586D6F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2"/>
          <a:stretch/>
        </p:blipFill>
        <p:spPr>
          <a:xfrm rot="5400000">
            <a:off x="9464500" y="2843773"/>
            <a:ext cx="6858000" cy="11704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EB51C01-C0EC-DBDC-3C66-BE3234FBA88A}"/>
              </a:ext>
            </a:extLst>
          </p:cNvPr>
          <p:cNvGrpSpPr/>
          <p:nvPr userDrawn="1"/>
        </p:nvGrpSpPr>
        <p:grpSpPr>
          <a:xfrm>
            <a:off x="-327950" y="0"/>
            <a:ext cx="257391" cy="2663685"/>
            <a:chOff x="945244" y="2763080"/>
            <a:chExt cx="496760" cy="217968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199ADE-8B07-7D3B-CC82-91ABB13AD4E5}"/>
                </a:ext>
              </a:extLst>
            </p:cNvPr>
            <p:cNvSpPr/>
            <p:nvPr/>
          </p:nvSpPr>
          <p:spPr bwMode="auto">
            <a:xfrm>
              <a:off x="945244" y="2763080"/>
              <a:ext cx="496760" cy="49676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2100EA-9B74-604E-05E6-8F6261F53F53}"/>
                </a:ext>
              </a:extLst>
            </p:cNvPr>
            <p:cNvSpPr/>
            <p:nvPr/>
          </p:nvSpPr>
          <p:spPr bwMode="auto">
            <a:xfrm>
              <a:off x="945244" y="3324055"/>
              <a:ext cx="496760" cy="496760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ECFE99-B14D-403F-CE13-C8DABA238B56}"/>
                </a:ext>
              </a:extLst>
            </p:cNvPr>
            <p:cNvSpPr/>
            <p:nvPr/>
          </p:nvSpPr>
          <p:spPr bwMode="auto">
            <a:xfrm>
              <a:off x="945244" y="4446005"/>
              <a:ext cx="496760" cy="496760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15A623-C87C-60D6-E0DD-CF4C823CB2BE}"/>
                </a:ext>
              </a:extLst>
            </p:cNvPr>
            <p:cNvSpPr/>
            <p:nvPr/>
          </p:nvSpPr>
          <p:spPr bwMode="auto">
            <a:xfrm>
              <a:off x="945244" y="3885030"/>
              <a:ext cx="496760" cy="496760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4258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accent4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accent4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accent4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accent4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accent4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accent4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sterdai.blog/exploring-agentic-workflows-a-deep-dive-into-ai-enhanced-productivity/" TargetMode="External"/><Relationship Id="rId2" Type="http://schemas.openxmlformats.org/officeDocument/2006/relationships/hyperlink" Target="https://medium.com/@_superagi/introducing-sam-a-7b-small-agentic-model-that-outperforms-gpt-3-5-23206894a2c4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jpeg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0.sv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49.svg"/><Relationship Id="rId5" Type="http://schemas.openxmlformats.org/officeDocument/2006/relationships/diagramData" Target="../diagrams/data1.xml"/><Relationship Id="rId10" Type="http://schemas.openxmlformats.org/officeDocument/2006/relationships/image" Target="../media/image48.png"/><Relationship Id="rId4" Type="http://schemas.openxmlformats.org/officeDocument/2006/relationships/image" Target="../media/image47.sv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AF611-A676-2665-DF10-54F66DDA0D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506FA8-1225-1127-F8F6-AEAFE4B6EA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18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7B220-0255-AF79-E81B-69D8A44AE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Use</a:t>
            </a:r>
          </a:p>
        </p:txBody>
      </p:sp>
    </p:spTree>
    <p:extLst>
      <p:ext uri="{BB962C8B-B14F-4D97-AF65-F5344CB8AC3E}">
        <p14:creationId xmlns:p14="http://schemas.microsoft.com/office/powerpoint/2010/main" val="262425829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7B220-0255-AF79-E81B-69D8A44AE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175452792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7B220-0255-AF79-E81B-69D8A44AE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Multiagent Collaboration</a:t>
            </a:r>
          </a:p>
        </p:txBody>
      </p:sp>
    </p:spTree>
    <p:extLst>
      <p:ext uri="{BB962C8B-B14F-4D97-AF65-F5344CB8AC3E}">
        <p14:creationId xmlns:p14="http://schemas.microsoft.com/office/powerpoint/2010/main" val="92581316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D2C69-6180-669B-73E5-ABD616797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Agents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A2701-5A6A-D9F8-BEDB-59F0C1225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7" y="2598345"/>
            <a:ext cx="3803832" cy="35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23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1CC94-BF75-BF07-4373-0276861C3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845770-6D17-2D0E-0149-7222E8A0D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171" y="1590391"/>
            <a:ext cx="5901042" cy="31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39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49C7-9141-EB70-C322-18191A7C2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3C1E5-B80D-964F-FD36-3FEB4AB64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5" y="232916"/>
            <a:ext cx="11603069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09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9E8EFB-6A1D-659F-30F5-F919166D6BB9}"/>
              </a:ext>
            </a:extLst>
          </p:cNvPr>
          <p:cNvSpPr txBox="1"/>
          <p:nvPr/>
        </p:nvSpPr>
        <p:spPr>
          <a:xfrm>
            <a:off x="477982" y="248695"/>
            <a:ext cx="6094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Introducing SAM — A 7B Small Agentic Model that outperforms GPT-3.5 and Orca on reasoning benchmarks | by </a:t>
            </a:r>
            <a:r>
              <a:rPr lang="en-US" dirty="0" err="1">
                <a:hlinkClick r:id="rId2"/>
              </a:rPr>
              <a:t>SuperAGI</a:t>
            </a:r>
            <a:r>
              <a:rPr lang="en-US" dirty="0">
                <a:hlinkClick r:id="rId2"/>
              </a:rPr>
              <a:t> | Medium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C578B-294A-E699-885B-103EA1C66039}"/>
              </a:ext>
            </a:extLst>
          </p:cNvPr>
          <p:cNvSpPr txBox="1"/>
          <p:nvPr/>
        </p:nvSpPr>
        <p:spPr>
          <a:xfrm>
            <a:off x="477982" y="1664332"/>
            <a:ext cx="6094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What is Agentic Workflow? Discover How AI Enhances Productivity (</a:t>
            </a:r>
            <a:r>
              <a:rPr lang="en-US" dirty="0" err="1">
                <a:hlinkClick r:id="rId3"/>
              </a:rPr>
              <a:t>masterdai.blog</a:t>
            </a:r>
            <a:r>
              <a:rPr lang="en-US" dirty="0">
                <a:hlinkClick r:id="rId3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5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45625C1-98BD-B2A3-9A55-B05622968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D508A-24F5-7CBC-A44B-956BEFB5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554038"/>
          </a:xfrm>
        </p:spPr>
        <p:txBody>
          <a:bodyPr/>
          <a:lstStyle/>
          <a:p>
            <a:r>
              <a:rPr lang="en-US" noProof="0"/>
              <a:t>3 Waves of AI</a:t>
            </a:r>
            <a:endParaRPr lang="en-US"/>
          </a:p>
        </p:txBody>
      </p:sp>
      <p:pic>
        <p:nvPicPr>
          <p:cNvPr id="16" name="Picture 15" descr="A blue and white number&#10;&#10;Description automatically generated with medium confidence">
            <a:extLst>
              <a:ext uri="{FF2B5EF4-FFF2-40B4-BE49-F238E27FC236}">
                <a16:creationId xmlns:a16="http://schemas.microsoft.com/office/drawing/2014/main" id="{0D39EC22-846B-297C-107A-430CD50365AB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4571" r="48695" b="40673"/>
          <a:stretch/>
        </p:blipFill>
        <p:spPr>
          <a:xfrm>
            <a:off x="588963" y="1449388"/>
            <a:ext cx="3476625" cy="2593927"/>
          </a:xfrm>
          <a:prstGeom prst="roundRect">
            <a:avLst>
              <a:gd name="adj" fmla="val 4500"/>
            </a:avLst>
          </a:prstGeom>
          <a:solidFill>
            <a:srgbClr val="03142B"/>
          </a:solidFill>
          <a:ln w="12700" cap="rnd">
            <a:noFill/>
            <a:prstDash val="solid"/>
            <a:headEnd type="oval" w="med" len="med"/>
            <a:tailEnd type="oval" w="med" len="med"/>
          </a:ln>
        </p:spPr>
      </p:pic>
      <p:pic>
        <p:nvPicPr>
          <p:cNvPr id="18" name="Picture 17" descr="A room with many servers&#10;&#10;Description automatically generated with medium confidence">
            <a:extLst>
              <a:ext uri="{FF2B5EF4-FFF2-40B4-BE49-F238E27FC236}">
                <a16:creationId xmlns:a16="http://schemas.microsoft.com/office/drawing/2014/main" id="{E5A760C8-0975-9760-8F84-840F66DC7742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0" t="2250" r="3351" b="10371"/>
          <a:stretch/>
        </p:blipFill>
        <p:spPr>
          <a:xfrm>
            <a:off x="4362364" y="1449388"/>
            <a:ext cx="3476625" cy="2593927"/>
          </a:xfrm>
          <a:prstGeom prst="roundRect">
            <a:avLst>
              <a:gd name="adj" fmla="val 4500"/>
            </a:avLst>
          </a:prstGeom>
          <a:solidFill>
            <a:srgbClr val="03142B"/>
          </a:solidFill>
          <a:ln w="12700" cap="rnd">
            <a:noFill/>
            <a:prstDash val="solid"/>
            <a:headEnd type="oval" w="med" len="med"/>
            <a:tailEnd type="oval" w="med" len="med"/>
          </a:ln>
        </p:spPr>
      </p:pic>
      <p:pic>
        <p:nvPicPr>
          <p:cNvPr id="22" name="Picture 21" descr="A network of dots and lines&#10;&#10;Description automatically generated">
            <a:extLst>
              <a:ext uri="{FF2B5EF4-FFF2-40B4-BE49-F238E27FC236}">
                <a16:creationId xmlns:a16="http://schemas.microsoft.com/office/drawing/2014/main" id="{89D25D81-E124-13BE-BAB3-5B6E7EBC35B3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" t="3993" r="4349" b="2396"/>
          <a:stretch/>
        </p:blipFill>
        <p:spPr>
          <a:xfrm>
            <a:off x="8132763" y="1449388"/>
            <a:ext cx="3476625" cy="2593927"/>
          </a:xfrm>
          <a:prstGeom prst="roundRect">
            <a:avLst>
              <a:gd name="adj" fmla="val 4500"/>
            </a:avLst>
          </a:prstGeom>
          <a:solidFill>
            <a:srgbClr val="03142B"/>
          </a:solidFill>
          <a:ln w="12700" cap="rnd">
            <a:noFill/>
            <a:prstDash val="solid"/>
            <a:headEnd type="oval" w="med" len="med"/>
            <a:tailEnd type="oval" w="med" len="med"/>
          </a:ln>
        </p:spPr>
      </p:pic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713A18CE-3F56-3E2D-B52F-145CB4CD6C84}"/>
              </a:ext>
            </a:extLst>
          </p:cNvPr>
          <p:cNvSpPr>
            <a:spLocks/>
          </p:cNvSpPr>
          <p:nvPr/>
        </p:nvSpPr>
        <p:spPr bwMode="auto">
          <a:xfrm>
            <a:off x="588963" y="1449388"/>
            <a:ext cx="3476625" cy="4799012"/>
          </a:xfrm>
          <a:prstGeom prst="roundRect">
            <a:avLst>
              <a:gd name="adj" fmla="val 3500"/>
            </a:avLst>
          </a:prstGeom>
          <a:gradFill>
            <a:gsLst>
              <a:gs pos="0">
                <a:srgbClr val="0078D4">
                  <a:alpha val="71000"/>
                </a:srgbClr>
              </a:gs>
              <a:gs pos="78000">
                <a:schemeClr val="accent1">
                  <a:alpha val="32000"/>
                </a:schemeClr>
              </a:gs>
              <a:gs pos="25000">
                <a:srgbClr val="B22234">
                  <a:alpha val="29000"/>
                </a:srgbClr>
              </a:gs>
            </a:gsLst>
            <a:lin ang="5400000" scaled="1"/>
          </a:gradFill>
          <a:ln w="12700" cap="rnd">
            <a:gradFill flip="none" rotWithShape="1">
              <a:gsLst>
                <a:gs pos="0">
                  <a:srgbClr val="0078D4"/>
                </a:gs>
                <a:gs pos="51000">
                  <a:schemeClr val="accent3">
                    <a:lumMod val="20000"/>
                    <a:lumOff val="80000"/>
                  </a:schemeClr>
                </a:gs>
                <a:gs pos="80000">
                  <a:srgbClr val="B22234"/>
                </a:gs>
              </a:gsLst>
              <a:lin ang="5400000" scaled="1"/>
              <a:tileRect/>
            </a:gradFill>
            <a:prstDash val="solid"/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41E4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90A6EC5-ABC8-3D50-4E6B-91E7F158B6AB}"/>
              </a:ext>
            </a:extLst>
          </p:cNvPr>
          <p:cNvSpPr>
            <a:spLocks/>
          </p:cNvSpPr>
          <p:nvPr/>
        </p:nvSpPr>
        <p:spPr bwMode="auto">
          <a:xfrm>
            <a:off x="4362364" y="1449388"/>
            <a:ext cx="3476625" cy="4799012"/>
          </a:xfrm>
          <a:prstGeom prst="roundRect">
            <a:avLst>
              <a:gd name="adj" fmla="val 3500"/>
            </a:avLst>
          </a:prstGeom>
          <a:gradFill>
            <a:gsLst>
              <a:gs pos="0">
                <a:srgbClr val="0078D4">
                  <a:alpha val="71000"/>
                </a:srgbClr>
              </a:gs>
              <a:gs pos="78000">
                <a:schemeClr val="accent1">
                  <a:alpha val="32000"/>
                </a:schemeClr>
              </a:gs>
              <a:gs pos="25000">
                <a:srgbClr val="B22234">
                  <a:alpha val="29000"/>
                </a:srgbClr>
              </a:gs>
            </a:gsLst>
            <a:lin ang="5400000" scaled="1"/>
          </a:gradFill>
          <a:ln w="12700" cap="rnd">
            <a:gradFill flip="none" rotWithShape="1">
              <a:gsLst>
                <a:gs pos="0">
                  <a:srgbClr val="0078D4"/>
                </a:gs>
                <a:gs pos="51000">
                  <a:schemeClr val="accent3">
                    <a:lumMod val="20000"/>
                    <a:lumOff val="80000"/>
                  </a:schemeClr>
                </a:gs>
                <a:gs pos="80000">
                  <a:srgbClr val="B22234"/>
                </a:gs>
              </a:gsLst>
              <a:lin ang="5400000" scaled="1"/>
              <a:tileRect/>
            </a:gradFill>
            <a:prstDash val="solid"/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41E4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59358A74-C081-2FA1-5261-24A98B2EE4D6}"/>
              </a:ext>
            </a:extLst>
          </p:cNvPr>
          <p:cNvSpPr>
            <a:spLocks/>
          </p:cNvSpPr>
          <p:nvPr/>
        </p:nvSpPr>
        <p:spPr bwMode="auto">
          <a:xfrm>
            <a:off x="8132763" y="1449388"/>
            <a:ext cx="3476625" cy="4799012"/>
          </a:xfrm>
          <a:prstGeom prst="roundRect">
            <a:avLst>
              <a:gd name="adj" fmla="val 3500"/>
            </a:avLst>
          </a:prstGeom>
          <a:gradFill>
            <a:gsLst>
              <a:gs pos="0">
                <a:srgbClr val="0078D4">
                  <a:alpha val="71000"/>
                </a:srgbClr>
              </a:gs>
              <a:gs pos="78000">
                <a:schemeClr val="accent1">
                  <a:alpha val="32000"/>
                </a:schemeClr>
              </a:gs>
              <a:gs pos="25000">
                <a:srgbClr val="B22234">
                  <a:alpha val="29000"/>
                </a:srgbClr>
              </a:gs>
            </a:gsLst>
            <a:lin ang="5400000" scaled="1"/>
          </a:gradFill>
          <a:ln w="12700" cap="rnd">
            <a:gradFill flip="none" rotWithShape="1">
              <a:gsLst>
                <a:gs pos="0">
                  <a:srgbClr val="0078D4"/>
                </a:gs>
                <a:gs pos="51000">
                  <a:schemeClr val="accent3">
                    <a:lumMod val="20000"/>
                    <a:lumOff val="80000"/>
                  </a:schemeClr>
                </a:gs>
                <a:gs pos="80000">
                  <a:srgbClr val="B22234"/>
                </a:gs>
              </a:gsLst>
              <a:lin ang="5400000" scaled="1"/>
              <a:tileRect/>
            </a:gradFill>
            <a:prstDash val="solid"/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41E4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0C8D89-5B3E-1AB1-475C-8EAB07DCA397}"/>
              </a:ext>
            </a:extLst>
          </p:cNvPr>
          <p:cNvSpPr/>
          <p:nvPr/>
        </p:nvSpPr>
        <p:spPr bwMode="auto">
          <a:xfrm>
            <a:off x="588964" y="4073093"/>
            <a:ext cx="3476625" cy="968590"/>
          </a:xfrm>
          <a:prstGeom prst="rect">
            <a:avLst/>
          </a:prstGeom>
          <a:noFill/>
          <a:ln w="254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3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FIRST WAVE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Hand crafted knowledge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ADBEC88-EF93-3FCA-92E1-4841E03E9B6F}"/>
              </a:ext>
            </a:extLst>
          </p:cNvPr>
          <p:cNvSpPr/>
          <p:nvPr/>
        </p:nvSpPr>
        <p:spPr bwMode="auto">
          <a:xfrm>
            <a:off x="4362364" y="4073093"/>
            <a:ext cx="3476625" cy="968590"/>
          </a:xfrm>
          <a:prstGeom prst="rect">
            <a:avLst/>
          </a:prstGeom>
          <a:noFill/>
          <a:ln w="254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3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SECOND WAVE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Statistical learning 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B5EDDE3-288C-6B99-654B-E777F7E4239B}"/>
              </a:ext>
            </a:extLst>
          </p:cNvPr>
          <p:cNvSpPr/>
          <p:nvPr/>
        </p:nvSpPr>
        <p:spPr bwMode="auto">
          <a:xfrm>
            <a:off x="8132763" y="4073093"/>
            <a:ext cx="3476625" cy="968590"/>
          </a:xfrm>
          <a:prstGeom prst="rect">
            <a:avLst/>
          </a:prstGeom>
          <a:noFill/>
          <a:ln w="254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30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THIRD WAVE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Contextual adaptation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4F99F6B1-5E1F-4AF3-A483-592D7ABDB444}"/>
              </a:ext>
            </a:extLst>
          </p:cNvPr>
          <p:cNvSpPr txBox="1">
            <a:spLocks/>
          </p:cNvSpPr>
          <p:nvPr/>
        </p:nvSpPr>
        <p:spPr>
          <a:xfrm>
            <a:off x="922253" y="5168683"/>
            <a:ext cx="2810046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defTabSz="932742">
              <a:lnSpc>
                <a:spcPct val="100000"/>
              </a:lnSpc>
              <a:spcBef>
                <a:spcPct val="0"/>
              </a:spcBef>
              <a:buNone/>
              <a:defRPr sz="2400" b="0" cap="none" spc="0" baseline="0">
                <a:ln w="3175">
                  <a:noFill/>
                </a:ln>
                <a:effectLst/>
                <a:latin typeface="+mj-lt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Reason over narrowly</a:t>
            </a:r>
            <a:b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</a:b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defined problems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No learning capability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3EAD1B87-CE97-D62D-CF51-8FC72F4ADD1F}"/>
              </a:ext>
            </a:extLst>
          </p:cNvPr>
          <p:cNvSpPr txBox="1">
            <a:spLocks/>
          </p:cNvSpPr>
          <p:nvPr/>
        </p:nvSpPr>
        <p:spPr>
          <a:xfrm>
            <a:off x="4695654" y="5168683"/>
            <a:ext cx="2810046" cy="64633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defTabSz="932742">
              <a:lnSpc>
                <a:spcPct val="100000"/>
              </a:lnSpc>
              <a:spcBef>
                <a:spcPct val="0"/>
              </a:spcBef>
              <a:buNone/>
              <a:defRPr sz="2400" b="0" cap="none" spc="0" baseline="0">
                <a:ln w="3175">
                  <a:noFill/>
                </a:ln>
                <a:effectLst/>
                <a:latin typeface="+mj-lt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Perceive surrounding world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Lack good reasoning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E27FD692-4EB4-E7D0-242D-A5ADE243B40E}"/>
              </a:ext>
            </a:extLst>
          </p:cNvPr>
          <p:cNvSpPr txBox="1">
            <a:spLocks/>
          </p:cNvSpPr>
          <p:nvPr/>
        </p:nvSpPr>
        <p:spPr>
          <a:xfrm>
            <a:off x="8466053" y="5168683"/>
            <a:ext cx="2810046" cy="8925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defTabSz="932742">
              <a:lnSpc>
                <a:spcPct val="100000"/>
              </a:lnSpc>
              <a:spcBef>
                <a:spcPct val="0"/>
              </a:spcBef>
              <a:buNone/>
              <a:defRPr sz="2400" b="0" cap="none" spc="0" baseline="0">
                <a:ln w="3175">
                  <a:noFill/>
                </a:ln>
                <a:effectLst/>
                <a:latin typeface="+mj-lt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Understand context, reason and decide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 Semibold" panose="020B07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1AEA98-A778-95F9-6117-D872B5444F27}"/>
              </a:ext>
            </a:extLst>
          </p:cNvPr>
          <p:cNvCxnSpPr>
            <a:cxnSpLocks/>
          </p:cNvCxnSpPr>
          <p:nvPr/>
        </p:nvCxnSpPr>
        <p:spPr>
          <a:xfrm>
            <a:off x="1819276" y="4991100"/>
            <a:ext cx="1016000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58A47F-4EBA-D411-AD06-39153D4F960F}"/>
              </a:ext>
            </a:extLst>
          </p:cNvPr>
          <p:cNvCxnSpPr>
            <a:cxnSpLocks/>
          </p:cNvCxnSpPr>
          <p:nvPr/>
        </p:nvCxnSpPr>
        <p:spPr>
          <a:xfrm>
            <a:off x="5592677" y="4991100"/>
            <a:ext cx="1016000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759DC8-CFD0-3234-2D37-06BF3AE4434C}"/>
              </a:ext>
            </a:extLst>
          </p:cNvPr>
          <p:cNvCxnSpPr>
            <a:cxnSpLocks/>
          </p:cNvCxnSpPr>
          <p:nvPr/>
        </p:nvCxnSpPr>
        <p:spPr>
          <a:xfrm>
            <a:off x="9363076" y="4991100"/>
            <a:ext cx="1016000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176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  <p:bldP spid="13" grpId="0"/>
      <p:bldP spid="70" grpId="0"/>
      <p:bldP spid="71" grpId="0"/>
      <p:bldP spid="3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Picture 360">
            <a:extLst>
              <a:ext uri="{FF2B5EF4-FFF2-40B4-BE49-F238E27FC236}">
                <a16:creationId xmlns:a16="http://schemas.microsoft.com/office/drawing/2014/main" id="{874A6FB4-7817-2886-4771-F949B6342D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4062303" y="1394389"/>
            <a:ext cx="4143595" cy="4884057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C6BAA90-D476-3DDF-3A67-6963D3F82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AI</a:t>
            </a: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A4FB6FCC-768A-7725-3EA2-5F4F97AD6C5D}"/>
              </a:ext>
            </a:extLst>
          </p:cNvPr>
          <p:cNvSpPr txBox="1">
            <a:spLocks/>
          </p:cNvSpPr>
          <p:nvPr/>
        </p:nvSpPr>
        <p:spPr>
          <a:xfrm>
            <a:off x="1738649" y="5563475"/>
            <a:ext cx="3032296" cy="58477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defTabSz="932742">
              <a:lnSpc>
                <a:spcPct val="100000"/>
              </a:lnSpc>
              <a:spcBef>
                <a:spcPct val="0"/>
              </a:spcBef>
              <a:buNone/>
              <a:defRPr sz="2400" b="0" cap="none" spc="0" baseline="0">
                <a:ln w="3175">
                  <a:noFill/>
                </a:ln>
                <a:effectLst/>
                <a:latin typeface="+mj-lt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 w="3175"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Simple model: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Purpose-built for one use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72970592-3F6E-F663-6CA3-B991A5187EAD}"/>
              </a:ext>
            </a:extLst>
          </p:cNvPr>
          <p:cNvSpPr txBox="1">
            <a:spLocks/>
          </p:cNvSpPr>
          <p:nvPr/>
        </p:nvSpPr>
        <p:spPr>
          <a:xfrm>
            <a:off x="7245746" y="5563475"/>
            <a:ext cx="3382913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defTabSz="932742">
              <a:lnSpc>
                <a:spcPct val="100000"/>
              </a:lnSpc>
              <a:spcBef>
                <a:spcPct val="0"/>
              </a:spcBef>
              <a:buNone/>
              <a:defRPr sz="2400" b="0" cap="none" spc="0" baseline="0">
                <a:ln w="3175">
                  <a:noFill/>
                </a:ln>
                <a:effectLst/>
                <a:latin typeface="+mj-lt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 w="3175"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Foundation model: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More generalized intelligence with many applications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216DDE9-EBD7-423C-251F-8AA7D435364C}"/>
              </a:ext>
            </a:extLst>
          </p:cNvPr>
          <p:cNvGrpSpPr/>
          <p:nvPr/>
        </p:nvGrpSpPr>
        <p:grpSpPr>
          <a:xfrm>
            <a:off x="1105324" y="1175516"/>
            <a:ext cx="4298948" cy="4298944"/>
            <a:chOff x="1304927" y="994541"/>
            <a:chExt cx="4864098" cy="4864094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5711980-3DD1-815F-877E-B3D5DC9B2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927" y="994541"/>
              <a:ext cx="4864098" cy="4864094"/>
            </a:xfrm>
            <a:prstGeom prst="ellipse">
              <a:avLst/>
            </a:prstGeom>
            <a:solidFill>
              <a:srgbClr val="1D5EB1">
                <a:alpha val="6000"/>
              </a:srgbClr>
            </a:solidFill>
            <a:ln w="9525">
              <a:solidFill>
                <a:srgbClr val="1D5EB1">
                  <a:alpha val="1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A5F319D-A5BC-B3DD-E560-6DA6D3DDAB80}"/>
                </a:ext>
              </a:extLst>
            </p:cNvPr>
            <p:cNvSpPr/>
            <p:nvPr/>
          </p:nvSpPr>
          <p:spPr bwMode="auto">
            <a:xfrm>
              <a:off x="1552576" y="1242188"/>
              <a:ext cx="4368798" cy="4368798"/>
            </a:xfrm>
            <a:prstGeom prst="ellipse">
              <a:avLst/>
            </a:prstGeom>
            <a:solidFill>
              <a:srgbClr val="1D5EB1">
                <a:alpha val="6000"/>
              </a:srgbClr>
            </a:solidFill>
            <a:ln w="9525">
              <a:solidFill>
                <a:srgbClr val="1D5EB1">
                  <a:alpha val="1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 descr="Picture of a maze with first-person POV">
              <a:extLst>
                <a:ext uri="{FF2B5EF4-FFF2-40B4-BE49-F238E27FC236}">
                  <a16:creationId xmlns:a16="http://schemas.microsoft.com/office/drawing/2014/main" id="{C7B86933-8FF6-45CC-1B08-8B5FCA5EF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887" r="7887"/>
            <a:stretch/>
          </p:blipFill>
          <p:spPr>
            <a:xfrm>
              <a:off x="1826414" y="1515668"/>
              <a:ext cx="3821122" cy="3821839"/>
            </a:xfrm>
            <a:prstGeom prst="ellipse">
              <a:avLst/>
            </a:prstGeom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1E5CBD3-4834-1379-4492-3BFAE293EF7B}"/>
                </a:ext>
              </a:extLst>
            </p:cNvPr>
            <p:cNvSpPr/>
            <p:nvPr/>
          </p:nvSpPr>
          <p:spPr bwMode="auto">
            <a:xfrm>
              <a:off x="2031872" y="4283234"/>
              <a:ext cx="3410206" cy="1053107"/>
            </a:xfrm>
            <a:custGeom>
              <a:avLst/>
              <a:gdLst>
                <a:gd name="connsiteX0" fmla="*/ 0 w 3410206"/>
                <a:gd name="connsiteY0" fmla="*/ 0 h 1053107"/>
                <a:gd name="connsiteX1" fmla="*/ 3410206 w 3410206"/>
                <a:gd name="connsiteY1" fmla="*/ 0 h 1053107"/>
                <a:gd name="connsiteX2" fmla="*/ 3384359 w 3410206"/>
                <a:gd name="connsiteY2" fmla="*/ 53656 h 1053107"/>
                <a:gd name="connsiteX3" fmla="*/ 1705103 w 3410206"/>
                <a:gd name="connsiteY3" fmla="*/ 1053107 h 1053107"/>
                <a:gd name="connsiteX4" fmla="*/ 25847 w 3410206"/>
                <a:gd name="connsiteY4" fmla="*/ 53656 h 105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206" h="1053107">
                  <a:moveTo>
                    <a:pt x="0" y="0"/>
                  </a:moveTo>
                  <a:lnTo>
                    <a:pt x="3410206" y="0"/>
                  </a:lnTo>
                  <a:lnTo>
                    <a:pt x="3384359" y="53656"/>
                  </a:lnTo>
                  <a:cubicBezTo>
                    <a:pt x="3060963" y="648974"/>
                    <a:pt x="2430228" y="1053107"/>
                    <a:pt x="1705103" y="1053107"/>
                  </a:cubicBezTo>
                  <a:cubicBezTo>
                    <a:pt x="979979" y="1053107"/>
                    <a:pt x="349244" y="648974"/>
                    <a:pt x="25847" y="53656"/>
                  </a:cubicBez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2E2664-AE56-65FC-2007-EB60C8341E4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2541776" y="4434257"/>
              <a:ext cx="2390398" cy="522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egoe UI Semibold"/>
                  <a:ea typeface="+mn-ea"/>
                  <a:cs typeface="+mn-cs"/>
                </a:rPr>
                <a:t>Traditional AI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E45EF7C-1224-3DBD-3948-DC65986C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900" y="1429513"/>
              <a:ext cx="3994151" cy="3994148"/>
            </a:xfrm>
            <a:prstGeom prst="ellipse">
              <a:avLst/>
            </a:prstGeom>
            <a:noFill/>
            <a:ln w="12700" cap="rnd">
              <a:gradFill>
                <a:gsLst>
                  <a:gs pos="0">
                    <a:srgbClr val="0078D4"/>
                  </a:gs>
                  <a:gs pos="51000">
                    <a:schemeClr val="accent3">
                      <a:lumMod val="20000"/>
                      <a:lumOff val="80000"/>
                    </a:schemeClr>
                  </a:gs>
                  <a:gs pos="80000">
                    <a:srgbClr val="B22234"/>
                  </a:gs>
                </a:gsLst>
                <a:lin ang="4800000" scaled="0"/>
              </a:gra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995A48-A235-65E0-0917-B18A0DB36286}"/>
              </a:ext>
            </a:extLst>
          </p:cNvPr>
          <p:cNvGrpSpPr/>
          <p:nvPr/>
        </p:nvGrpSpPr>
        <p:grpSpPr>
          <a:xfrm>
            <a:off x="6787728" y="1175516"/>
            <a:ext cx="4298948" cy="4298944"/>
            <a:chOff x="6022977" y="994541"/>
            <a:chExt cx="4864098" cy="486409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8895774-3481-36D7-83EF-712E7FE60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7" y="994541"/>
              <a:ext cx="4864098" cy="4864094"/>
            </a:xfrm>
            <a:prstGeom prst="ellipse">
              <a:avLst/>
            </a:prstGeom>
            <a:solidFill>
              <a:srgbClr val="1D5EB1">
                <a:alpha val="6000"/>
              </a:srgbClr>
            </a:solidFill>
            <a:ln w="9525">
              <a:solidFill>
                <a:srgbClr val="1D5EB1">
                  <a:alpha val="1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3073F3C-F267-DD72-8B60-EAE5133FA5B7}"/>
                </a:ext>
              </a:extLst>
            </p:cNvPr>
            <p:cNvSpPr/>
            <p:nvPr/>
          </p:nvSpPr>
          <p:spPr bwMode="auto">
            <a:xfrm>
              <a:off x="6270627" y="1242188"/>
              <a:ext cx="4368798" cy="4368798"/>
            </a:xfrm>
            <a:prstGeom prst="ellipse">
              <a:avLst/>
            </a:prstGeom>
            <a:solidFill>
              <a:srgbClr val="1D5EB1">
                <a:alpha val="6000"/>
              </a:srgbClr>
            </a:solidFill>
            <a:ln w="9525">
              <a:solidFill>
                <a:srgbClr val="1D5EB1">
                  <a:alpha val="1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" name="Picture 14" descr="Picture of a maze from a sky view">
              <a:extLst>
                <a:ext uri="{FF2B5EF4-FFF2-40B4-BE49-F238E27FC236}">
                  <a16:creationId xmlns:a16="http://schemas.microsoft.com/office/drawing/2014/main" id="{41A3BA10-9A1D-EE9A-5D3A-654AEBD56450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04" r="7904"/>
            <a:stretch/>
          </p:blipFill>
          <p:spPr>
            <a:xfrm>
              <a:off x="6545273" y="1515668"/>
              <a:ext cx="3819506" cy="3821839"/>
            </a:xfrm>
            <a:prstGeom prst="ellipse">
              <a:avLst/>
            </a:prstGeom>
          </p:spPr>
        </p:pic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AA6BE47-806E-6B65-AC1F-B8F933B0D887}"/>
                </a:ext>
              </a:extLst>
            </p:cNvPr>
            <p:cNvSpPr/>
            <p:nvPr/>
          </p:nvSpPr>
          <p:spPr bwMode="auto">
            <a:xfrm>
              <a:off x="6750730" y="4283234"/>
              <a:ext cx="3410206" cy="1053107"/>
            </a:xfrm>
            <a:custGeom>
              <a:avLst/>
              <a:gdLst>
                <a:gd name="connsiteX0" fmla="*/ 0 w 3410206"/>
                <a:gd name="connsiteY0" fmla="*/ 0 h 1053107"/>
                <a:gd name="connsiteX1" fmla="*/ 3410206 w 3410206"/>
                <a:gd name="connsiteY1" fmla="*/ 0 h 1053107"/>
                <a:gd name="connsiteX2" fmla="*/ 3384359 w 3410206"/>
                <a:gd name="connsiteY2" fmla="*/ 53656 h 1053107"/>
                <a:gd name="connsiteX3" fmla="*/ 1705103 w 3410206"/>
                <a:gd name="connsiteY3" fmla="*/ 1053107 h 1053107"/>
                <a:gd name="connsiteX4" fmla="*/ 25847 w 3410206"/>
                <a:gd name="connsiteY4" fmla="*/ 53656 h 105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206" h="1053107">
                  <a:moveTo>
                    <a:pt x="0" y="0"/>
                  </a:moveTo>
                  <a:lnTo>
                    <a:pt x="3410206" y="0"/>
                  </a:lnTo>
                  <a:lnTo>
                    <a:pt x="3384359" y="53656"/>
                  </a:lnTo>
                  <a:cubicBezTo>
                    <a:pt x="3060963" y="648974"/>
                    <a:pt x="2430228" y="1053107"/>
                    <a:pt x="1705103" y="1053107"/>
                  </a:cubicBezTo>
                  <a:cubicBezTo>
                    <a:pt x="979979" y="1053107"/>
                    <a:pt x="349244" y="648974"/>
                    <a:pt x="25847" y="53656"/>
                  </a:cubicBez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ABDB3E-8795-E62A-26D3-6C0AB9680474}"/>
                </a:ext>
              </a:extLst>
            </p:cNvPr>
            <p:cNvSpPr/>
            <p:nvPr/>
          </p:nvSpPr>
          <p:spPr>
            <a:xfrm>
              <a:off x="7260634" y="4403479"/>
              <a:ext cx="2390398" cy="523220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egoe UI Semibold"/>
                  <a:ea typeface="+mn-ea"/>
                  <a:cs typeface="+mn-cs"/>
                </a:rPr>
                <a:t>Generative AI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8D0B66C-DBF3-F727-BBF8-7564596195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6457951" y="1429513"/>
              <a:ext cx="3994150" cy="3994148"/>
            </a:xfrm>
            <a:prstGeom prst="ellipse">
              <a:avLst/>
            </a:prstGeom>
            <a:noFill/>
            <a:ln w="12700" cap="rnd">
              <a:gradFill>
                <a:gsLst>
                  <a:gs pos="0">
                    <a:srgbClr val="0078D4"/>
                  </a:gs>
                  <a:gs pos="51000">
                    <a:schemeClr val="accent3">
                      <a:lumMod val="20000"/>
                      <a:lumOff val="80000"/>
                    </a:schemeClr>
                  </a:gs>
                  <a:gs pos="80000">
                    <a:srgbClr val="B22234"/>
                  </a:gs>
                </a:gsLst>
                <a:lin ang="4800000" scaled="0"/>
              </a:gra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1171D0D0-4593-C204-7FA4-8F42AB78B43B}"/>
              </a:ext>
            </a:extLst>
          </p:cNvPr>
          <p:cNvGrpSpPr/>
          <p:nvPr/>
        </p:nvGrpSpPr>
        <p:grpSpPr>
          <a:xfrm>
            <a:off x="5073651" y="6243638"/>
            <a:ext cx="2044700" cy="614362"/>
            <a:chOff x="5073651" y="6243638"/>
            <a:chExt cx="2044700" cy="614362"/>
          </a:xfrm>
        </p:grpSpPr>
        <p:sp>
          <p:nvSpPr>
            <p:cNvPr id="363" name="Rectangle: Top Corners Rounded 362">
              <a:extLst>
                <a:ext uri="{FF2B5EF4-FFF2-40B4-BE49-F238E27FC236}">
                  <a16:creationId xmlns:a16="http://schemas.microsoft.com/office/drawing/2014/main" id="{7E1BBC38-D57B-32F2-BA0D-8E2E9E5FBECA}"/>
                </a:ext>
              </a:extLst>
            </p:cNvPr>
            <p:cNvSpPr/>
            <p:nvPr/>
          </p:nvSpPr>
          <p:spPr bwMode="auto">
            <a:xfrm>
              <a:off x="5073651" y="6243638"/>
              <a:ext cx="2044700" cy="50006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2" name="Rectangle: Top Corners Rounded 361">
              <a:extLst>
                <a:ext uri="{FF2B5EF4-FFF2-40B4-BE49-F238E27FC236}">
                  <a16:creationId xmlns:a16="http://schemas.microsoft.com/office/drawing/2014/main" id="{C2C1CCE7-041D-29F8-A393-CA57AE011A7F}"/>
                </a:ext>
              </a:extLst>
            </p:cNvPr>
            <p:cNvSpPr/>
            <p:nvPr/>
          </p:nvSpPr>
          <p:spPr bwMode="auto">
            <a:xfrm>
              <a:off x="5073651" y="6278446"/>
              <a:ext cx="2044700" cy="57955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666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B02C42E-B8FB-90DD-8036-9C9038151E72}"/>
              </a:ext>
            </a:extLst>
          </p:cNvPr>
          <p:cNvSpPr/>
          <p:nvPr/>
        </p:nvSpPr>
        <p:spPr bwMode="auto">
          <a:xfrm rot="16200000">
            <a:off x="3808972" y="927777"/>
            <a:ext cx="5909504" cy="4803248"/>
          </a:xfrm>
          <a:custGeom>
            <a:avLst/>
            <a:gdLst>
              <a:gd name="connsiteX0" fmla="*/ 5909504 w 5909504"/>
              <a:gd name="connsiteY0" fmla="*/ 4803248 h 4803248"/>
              <a:gd name="connsiteX1" fmla="*/ 0 w 5909504"/>
              <a:gd name="connsiteY1" fmla="*/ 4803248 h 4803248"/>
              <a:gd name="connsiteX2" fmla="*/ 1632682 w 5909504"/>
              <a:gd name="connsiteY2" fmla="*/ 0 h 4803248"/>
              <a:gd name="connsiteX3" fmla="*/ 1727031 w 5909504"/>
              <a:gd name="connsiteY3" fmla="*/ 70553 h 4803248"/>
              <a:gd name="connsiteX4" fmla="*/ 2954752 w 5909504"/>
              <a:gd name="connsiteY4" fmla="*/ 445570 h 4803248"/>
              <a:gd name="connsiteX5" fmla="*/ 4182473 w 5909504"/>
              <a:gd name="connsiteY5" fmla="*/ 70553 h 4803248"/>
              <a:gd name="connsiteX6" fmla="*/ 4276823 w 5909504"/>
              <a:gd name="connsiteY6" fmla="*/ 0 h 4803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09504" h="4803248">
                <a:moveTo>
                  <a:pt x="5909504" y="4803248"/>
                </a:moveTo>
                <a:lnTo>
                  <a:pt x="0" y="4803248"/>
                </a:lnTo>
                <a:lnTo>
                  <a:pt x="1632682" y="0"/>
                </a:lnTo>
                <a:lnTo>
                  <a:pt x="1727031" y="70553"/>
                </a:lnTo>
                <a:cubicBezTo>
                  <a:pt x="2077491" y="307319"/>
                  <a:pt x="2499977" y="445570"/>
                  <a:pt x="2954752" y="445570"/>
                </a:cubicBezTo>
                <a:cubicBezTo>
                  <a:pt x="3409528" y="445570"/>
                  <a:pt x="3832013" y="307319"/>
                  <a:pt x="4182473" y="70553"/>
                </a:cubicBezTo>
                <a:lnTo>
                  <a:pt x="4276823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36000"/>
                </a:schemeClr>
              </a:gs>
              <a:gs pos="88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218180-3767-43BB-9156-D560CB64C582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572628-3A68-CFD3-8D77-1A524FFC7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4077" r="25168"/>
            <a:stretch>
              <a:fillRect/>
            </a:stretch>
          </p:blipFill>
          <p:spPr>
            <a:xfrm>
              <a:off x="5951538" y="1"/>
              <a:ext cx="6240462" cy="2374275"/>
            </a:xfrm>
            <a:custGeom>
              <a:avLst/>
              <a:gdLst>
                <a:gd name="connsiteX0" fmla="*/ 0 w 6240462"/>
                <a:gd name="connsiteY0" fmla="*/ 0 h 2374275"/>
                <a:gd name="connsiteX1" fmla="*/ 6240462 w 6240462"/>
                <a:gd name="connsiteY1" fmla="*/ 0 h 2374275"/>
                <a:gd name="connsiteX2" fmla="*/ 6240462 w 6240462"/>
                <a:gd name="connsiteY2" fmla="*/ 2374275 h 2374275"/>
                <a:gd name="connsiteX3" fmla="*/ 0 w 6240462"/>
                <a:gd name="connsiteY3" fmla="*/ 2374275 h 237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0462" h="2374275">
                  <a:moveTo>
                    <a:pt x="0" y="0"/>
                  </a:moveTo>
                  <a:lnTo>
                    <a:pt x="6240462" y="0"/>
                  </a:lnTo>
                  <a:lnTo>
                    <a:pt x="6240462" y="2374275"/>
                  </a:lnTo>
                  <a:lnTo>
                    <a:pt x="0" y="2374275"/>
                  </a:lnTo>
                  <a:close/>
                </a:path>
              </a:pathLst>
            </a:cu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F8AAECC-64C4-72BB-7E4E-FEE744D4A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9689" r="41692"/>
            <a:stretch>
              <a:fillRect/>
            </a:stretch>
          </p:blipFill>
          <p:spPr>
            <a:xfrm flipH="1" flipV="1">
              <a:off x="0" y="4346482"/>
              <a:ext cx="4862440" cy="2511518"/>
            </a:xfrm>
            <a:custGeom>
              <a:avLst/>
              <a:gdLst>
                <a:gd name="connsiteX0" fmla="*/ 4862440 w 4862440"/>
                <a:gd name="connsiteY0" fmla="*/ 2511518 h 2511518"/>
                <a:gd name="connsiteX1" fmla="*/ 0 w 4862440"/>
                <a:gd name="connsiteY1" fmla="*/ 2511518 h 2511518"/>
                <a:gd name="connsiteX2" fmla="*/ 0 w 4862440"/>
                <a:gd name="connsiteY2" fmla="*/ 0 h 2511518"/>
                <a:gd name="connsiteX3" fmla="*/ 4862440 w 4862440"/>
                <a:gd name="connsiteY3" fmla="*/ 0 h 251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2440" h="2511518">
                  <a:moveTo>
                    <a:pt x="4862440" y="2511518"/>
                  </a:moveTo>
                  <a:lnTo>
                    <a:pt x="0" y="2511518"/>
                  </a:lnTo>
                  <a:lnTo>
                    <a:pt x="0" y="0"/>
                  </a:lnTo>
                  <a:lnTo>
                    <a:pt x="4862440" y="0"/>
                  </a:lnTo>
                  <a:close/>
                </a:path>
              </a:pathLst>
            </a:cu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410D29-D3BD-6C71-14E7-70088F48C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Advanced AI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8B3D13B-916A-95AB-8E12-1062130B88EB}"/>
              </a:ext>
            </a:extLst>
          </p:cNvPr>
          <p:cNvGrpSpPr/>
          <p:nvPr/>
        </p:nvGrpSpPr>
        <p:grpSpPr>
          <a:xfrm>
            <a:off x="5134103" y="1714501"/>
            <a:ext cx="6691958" cy="3354030"/>
            <a:chOff x="5134103" y="1714501"/>
            <a:chExt cx="6691958" cy="335403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A29F0DB-2592-EF58-94DB-E86B64777130}"/>
                </a:ext>
              </a:extLst>
            </p:cNvPr>
            <p:cNvGrpSpPr/>
            <p:nvPr/>
          </p:nvGrpSpPr>
          <p:grpSpPr>
            <a:xfrm>
              <a:off x="5674714" y="1714501"/>
              <a:ext cx="6151347" cy="3354030"/>
              <a:chOff x="5473540" y="1637794"/>
              <a:chExt cx="6432707" cy="3507443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005CF41-D7D1-8F50-3EB7-B68BF4717906}"/>
                  </a:ext>
                </a:extLst>
              </p:cNvPr>
              <p:cNvSpPr/>
              <p:nvPr/>
            </p:nvSpPr>
            <p:spPr bwMode="auto">
              <a:xfrm>
                <a:off x="7451006" y="2984251"/>
                <a:ext cx="1992065" cy="83869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Contextual model</a:t>
                </a:r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2ECFAA5E-8650-D1C6-9F55-AE535E277FE7}"/>
                  </a:ext>
                </a:extLst>
              </p:cNvPr>
              <p:cNvSpPr/>
              <p:nvPr/>
            </p:nvSpPr>
            <p:spPr>
              <a:xfrm>
                <a:off x="5473540" y="1911755"/>
                <a:ext cx="2983690" cy="2983689"/>
              </a:xfrm>
              <a:prstGeom prst="arc">
                <a:avLst>
                  <a:gd name="adj1" fmla="val 1299722"/>
                  <a:gd name="adj2" fmla="val 20345608"/>
                </a:avLst>
              </a:prstGeom>
              <a:ln w="349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chemeClr val="accent3"/>
                    </a:gs>
                  </a:gsLst>
                  <a:lin ang="0" scaled="1"/>
                  <a:tileRect/>
                </a:gradFill>
                <a:headEnd type="arrow" w="lg" len="med"/>
                <a:tailEnd type="arrow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FCFB5AA-E907-16FA-C4F5-7C38EF415550}"/>
                  </a:ext>
                </a:extLst>
              </p:cNvPr>
              <p:cNvSpPr/>
              <p:nvPr/>
            </p:nvSpPr>
            <p:spPr>
              <a:xfrm>
                <a:off x="8595228" y="1911755"/>
                <a:ext cx="2983690" cy="2983689"/>
              </a:xfrm>
              <a:prstGeom prst="arc">
                <a:avLst>
                  <a:gd name="adj1" fmla="val 12077443"/>
                  <a:gd name="adj2" fmla="val 9500654"/>
                </a:avLst>
              </a:prstGeom>
              <a:ln w="349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chemeClr val="accent3"/>
                    </a:gs>
                  </a:gsLst>
                  <a:lin ang="10800000" scaled="1"/>
                  <a:tileRect/>
                </a:gradFill>
                <a:headEnd type="arrow" w="lg" len="med"/>
                <a:tailEnd type="arrow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D2280FF2-3A3B-E0AF-D24F-6FC974BE54DB}"/>
                  </a:ext>
                </a:extLst>
              </p:cNvPr>
              <p:cNvSpPr/>
              <p:nvPr/>
            </p:nvSpPr>
            <p:spPr bwMode="auto">
              <a:xfrm>
                <a:off x="6176324" y="1637794"/>
                <a:ext cx="1578123" cy="66442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2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Perceive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C43EF10B-810F-92E4-6CF4-B553A8950421}"/>
                  </a:ext>
                </a:extLst>
              </p:cNvPr>
              <p:cNvSpPr/>
              <p:nvPr/>
            </p:nvSpPr>
            <p:spPr bwMode="auto">
              <a:xfrm>
                <a:off x="9298012" y="1637794"/>
                <a:ext cx="1578123" cy="66442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2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Abstract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4E665B5-7D43-EA8E-703E-21A23F872A22}"/>
                  </a:ext>
                </a:extLst>
              </p:cNvPr>
              <p:cNvSpPr/>
              <p:nvPr/>
            </p:nvSpPr>
            <p:spPr bwMode="auto">
              <a:xfrm>
                <a:off x="6176324" y="4480817"/>
                <a:ext cx="1578123" cy="66442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2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Learn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D1857174-DC76-07F2-2FC1-DCEC18EA61EC}"/>
                  </a:ext>
                </a:extLst>
              </p:cNvPr>
              <p:cNvSpPr/>
              <p:nvPr/>
            </p:nvSpPr>
            <p:spPr bwMode="auto">
              <a:xfrm>
                <a:off x="9298012" y="4480817"/>
                <a:ext cx="1578123" cy="66442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2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Reason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F181F9-3384-F36B-02DC-5CCEA7F3281B}"/>
                  </a:ext>
                </a:extLst>
              </p:cNvPr>
              <p:cNvSpPr txBox="1"/>
              <p:nvPr/>
            </p:nvSpPr>
            <p:spPr>
              <a:xfrm>
                <a:off x="10934827" y="2633861"/>
                <a:ext cx="971420" cy="1539480"/>
              </a:xfrm>
              <a:prstGeom prst="rect">
                <a:avLst/>
              </a:prstGeom>
              <a:solidFill>
                <a:srgbClr val="03142B"/>
              </a:solidFill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ts val="400"/>
                  </a:spcAft>
                </a:pPr>
                <a:r>
                  <a:rPr lang="en-US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cs typeface="Segoe UI" pitchFamily="34" charset="0"/>
                  </a:rPr>
                  <a:t>Perceive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ts val="400"/>
                  </a:spcAft>
                </a:pPr>
                <a:r>
                  <a:rPr lang="en-US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cs typeface="Segoe UI" pitchFamily="34" charset="0"/>
                  </a:rPr>
                  <a:t>Learn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ts val="400"/>
                  </a:spcAft>
                </a:pPr>
                <a:r>
                  <a:rPr lang="en-US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cs typeface="Segoe UI" pitchFamily="34" charset="0"/>
                  </a:rPr>
                  <a:t>Abstract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ts val="400"/>
                  </a:spcAft>
                </a:pPr>
                <a:r>
                  <a:rPr lang="en-US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cs typeface="Segoe UI" pitchFamily="34" charset="0"/>
                  </a:rPr>
                  <a:t>Reason</a:t>
                </a:r>
              </a:p>
            </p:txBody>
          </p: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09E62A6-50B1-6B29-BDBB-358E32B13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4103" y="2629478"/>
              <a:ext cx="1500060" cy="1501444"/>
            </a:xfrm>
            <a:prstGeom prst="rect">
              <a:avLst/>
            </a:prstGeom>
          </p:spPr>
        </p:pic>
      </p:grpSp>
      <p:sp>
        <p:nvSpPr>
          <p:cNvPr id="58" name="Title 6">
            <a:extLst>
              <a:ext uri="{FF2B5EF4-FFF2-40B4-BE49-F238E27FC236}">
                <a16:creationId xmlns:a16="http://schemas.microsoft.com/office/drawing/2014/main" id="{50D62243-B44A-D86E-23CF-B0C0CB3B3020}"/>
              </a:ext>
            </a:extLst>
          </p:cNvPr>
          <p:cNvSpPr txBox="1">
            <a:spLocks/>
          </p:cNvSpPr>
          <p:nvPr/>
        </p:nvSpPr>
        <p:spPr>
          <a:xfrm>
            <a:off x="920361" y="5563475"/>
            <a:ext cx="3382913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defTabSz="932742">
              <a:lnSpc>
                <a:spcPct val="100000"/>
              </a:lnSpc>
              <a:spcBef>
                <a:spcPct val="0"/>
              </a:spcBef>
              <a:buNone/>
              <a:defRPr sz="2400" b="0" cap="none" spc="0" baseline="0">
                <a:ln w="3175">
                  <a:noFill/>
                </a:ln>
                <a:effectLst/>
                <a:latin typeface="+mj-lt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 w="3175"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Foundation model: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More generalized intelligence with many applications 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BFA1332-3A36-0039-752B-643760F8400B}"/>
              </a:ext>
            </a:extLst>
          </p:cNvPr>
          <p:cNvGrpSpPr/>
          <p:nvPr/>
        </p:nvGrpSpPr>
        <p:grpSpPr>
          <a:xfrm>
            <a:off x="462343" y="1175516"/>
            <a:ext cx="4298948" cy="4298944"/>
            <a:chOff x="6022977" y="994541"/>
            <a:chExt cx="4864098" cy="4864094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5320341-AE26-79D1-CC82-0BDADAD2E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7" y="994541"/>
              <a:ext cx="4864098" cy="4864094"/>
            </a:xfrm>
            <a:prstGeom prst="ellipse">
              <a:avLst/>
            </a:prstGeom>
            <a:solidFill>
              <a:srgbClr val="1D5EB1">
                <a:alpha val="6000"/>
              </a:srgbClr>
            </a:solidFill>
            <a:ln w="9525">
              <a:solidFill>
                <a:srgbClr val="1D5EB1">
                  <a:alpha val="1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651A3A-0B32-A912-B853-EE870BBD7464}"/>
                </a:ext>
              </a:extLst>
            </p:cNvPr>
            <p:cNvSpPr/>
            <p:nvPr/>
          </p:nvSpPr>
          <p:spPr bwMode="auto">
            <a:xfrm>
              <a:off x="6270627" y="1242188"/>
              <a:ext cx="4368798" cy="4368798"/>
            </a:xfrm>
            <a:prstGeom prst="ellipse">
              <a:avLst/>
            </a:prstGeom>
            <a:solidFill>
              <a:srgbClr val="1D5EB1">
                <a:alpha val="6000"/>
              </a:srgbClr>
            </a:solidFill>
            <a:ln w="9525">
              <a:solidFill>
                <a:srgbClr val="1D5EB1">
                  <a:alpha val="1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2" name="Picture 61" descr="Picture of a maze from a sky view">
              <a:extLst>
                <a:ext uri="{FF2B5EF4-FFF2-40B4-BE49-F238E27FC236}">
                  <a16:creationId xmlns:a16="http://schemas.microsoft.com/office/drawing/2014/main" id="{C0C1F831-E828-8D52-6634-536CD4FB88C8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04" r="7904"/>
            <a:stretch/>
          </p:blipFill>
          <p:spPr>
            <a:xfrm>
              <a:off x="6545273" y="1515668"/>
              <a:ext cx="3819506" cy="3821839"/>
            </a:xfrm>
            <a:prstGeom prst="ellipse">
              <a:avLst/>
            </a:prstGeom>
          </p:spPr>
        </p:pic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99E451C-65AF-0CC0-62E9-6E232D09C510}"/>
                </a:ext>
              </a:extLst>
            </p:cNvPr>
            <p:cNvSpPr/>
            <p:nvPr/>
          </p:nvSpPr>
          <p:spPr bwMode="auto">
            <a:xfrm>
              <a:off x="6750730" y="4283234"/>
              <a:ext cx="3410206" cy="1053107"/>
            </a:xfrm>
            <a:custGeom>
              <a:avLst/>
              <a:gdLst>
                <a:gd name="connsiteX0" fmla="*/ 0 w 3410206"/>
                <a:gd name="connsiteY0" fmla="*/ 0 h 1053107"/>
                <a:gd name="connsiteX1" fmla="*/ 3410206 w 3410206"/>
                <a:gd name="connsiteY1" fmla="*/ 0 h 1053107"/>
                <a:gd name="connsiteX2" fmla="*/ 3384359 w 3410206"/>
                <a:gd name="connsiteY2" fmla="*/ 53656 h 1053107"/>
                <a:gd name="connsiteX3" fmla="*/ 1705103 w 3410206"/>
                <a:gd name="connsiteY3" fmla="*/ 1053107 h 1053107"/>
                <a:gd name="connsiteX4" fmla="*/ 25847 w 3410206"/>
                <a:gd name="connsiteY4" fmla="*/ 53656 h 105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206" h="1053107">
                  <a:moveTo>
                    <a:pt x="0" y="0"/>
                  </a:moveTo>
                  <a:lnTo>
                    <a:pt x="3410206" y="0"/>
                  </a:lnTo>
                  <a:lnTo>
                    <a:pt x="3384359" y="53656"/>
                  </a:lnTo>
                  <a:cubicBezTo>
                    <a:pt x="3060963" y="648974"/>
                    <a:pt x="2430228" y="1053107"/>
                    <a:pt x="1705103" y="1053107"/>
                  </a:cubicBezTo>
                  <a:cubicBezTo>
                    <a:pt x="979979" y="1053107"/>
                    <a:pt x="349244" y="648974"/>
                    <a:pt x="25847" y="53656"/>
                  </a:cubicBez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F46A20E-0013-C340-1D10-ED831215549D}"/>
                </a:ext>
              </a:extLst>
            </p:cNvPr>
            <p:cNvSpPr/>
            <p:nvPr/>
          </p:nvSpPr>
          <p:spPr>
            <a:xfrm>
              <a:off x="7260634" y="4403479"/>
              <a:ext cx="2390398" cy="523220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egoe UI Semibold"/>
                  <a:ea typeface="+mn-ea"/>
                  <a:cs typeface="+mn-cs"/>
                </a:rPr>
                <a:t>Generative AI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65B3644-768D-1161-88BA-3A89FE0EB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6457951" y="1429513"/>
              <a:ext cx="3994150" cy="3994148"/>
            </a:xfrm>
            <a:prstGeom prst="ellipse">
              <a:avLst/>
            </a:prstGeom>
            <a:noFill/>
            <a:ln w="12700" cap="rnd">
              <a:gradFill>
                <a:gsLst>
                  <a:gs pos="0">
                    <a:srgbClr val="0078D4"/>
                  </a:gs>
                  <a:gs pos="51000">
                    <a:schemeClr val="accent3">
                      <a:lumMod val="20000"/>
                      <a:lumOff val="80000"/>
                    </a:schemeClr>
                  </a:gs>
                  <a:gs pos="80000">
                    <a:srgbClr val="B22234"/>
                  </a:gs>
                </a:gsLst>
                <a:lin ang="4800000" scaled="0"/>
              </a:gra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30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">
            <a:extLst>
              <a:ext uri="{FF2B5EF4-FFF2-40B4-BE49-F238E27FC236}">
                <a16:creationId xmlns:a16="http://schemas.microsoft.com/office/drawing/2014/main" id="{E500EBB0-0240-F4C5-25F5-0B2554F3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7677" y="1885950"/>
            <a:ext cx="11296648" cy="204837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1750" cap="rnd">
            <a:noFill/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16C723-BD20-2FCB-0A6E-D3102963CCD9}"/>
              </a:ext>
            </a:extLst>
          </p:cNvPr>
          <p:cNvGrpSpPr/>
          <p:nvPr/>
        </p:nvGrpSpPr>
        <p:grpSpPr>
          <a:xfrm>
            <a:off x="1205758" y="3802567"/>
            <a:ext cx="9780480" cy="1250842"/>
            <a:chOff x="1048812" y="4034733"/>
            <a:chExt cx="9780480" cy="1190409"/>
          </a:xfrm>
        </p:grpSpPr>
        <p:sp>
          <p:nvSpPr>
            <p:cNvPr id="16" name="Freeform: Shape 51">
              <a:extLst>
                <a:ext uri="{FF2B5EF4-FFF2-40B4-BE49-F238E27FC236}">
                  <a16:creationId xmlns:a16="http://schemas.microsoft.com/office/drawing/2014/main" id="{062D289F-3F00-5EB2-79D0-CE9DC882D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8812" y="4034734"/>
              <a:ext cx="3779880" cy="993722"/>
            </a:xfrm>
            <a:custGeom>
              <a:avLst/>
              <a:gdLst>
                <a:gd name="connsiteX0" fmla="*/ 1706113 w 1706112"/>
                <a:gd name="connsiteY0" fmla="*/ 0 h 1374508"/>
                <a:gd name="connsiteX1" fmla="*/ 0 w 1706112"/>
                <a:gd name="connsiteY1" fmla="*/ 1374508 h 13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6112" h="1374508">
                  <a:moveTo>
                    <a:pt x="1706113" y="0"/>
                  </a:moveTo>
                  <a:cubicBezTo>
                    <a:pt x="1706113" y="813853"/>
                    <a:pt x="0" y="850025"/>
                    <a:pt x="0" y="1374508"/>
                  </a:cubicBezTo>
                </a:path>
              </a:pathLst>
            </a:custGeom>
            <a:noFill/>
            <a:ln w="9525" cap="rnd">
              <a:gradFill flip="none" rotWithShape="1">
                <a:gsLst>
                  <a:gs pos="18000">
                    <a:srgbClr val="000000">
                      <a:alpha val="0"/>
                    </a:srgbClr>
                  </a:gs>
                  <a:gs pos="3000">
                    <a:srgbClr val="000000">
                      <a:alpha val="0"/>
                    </a:srgbClr>
                  </a:gs>
                  <a:gs pos="43000">
                    <a:srgbClr val="8DC8E8"/>
                  </a:gs>
                </a:gsLst>
                <a:lin ang="16200000" scaled="1"/>
                <a:tileRect/>
              </a:gra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: Shape 52">
              <a:extLst>
                <a:ext uri="{FF2B5EF4-FFF2-40B4-BE49-F238E27FC236}">
                  <a16:creationId xmlns:a16="http://schemas.microsoft.com/office/drawing/2014/main" id="{77841FE9-6983-C77C-C67D-65A39B2E2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62723" y="4034733"/>
              <a:ext cx="1907294" cy="1190409"/>
            </a:xfrm>
            <a:custGeom>
              <a:avLst/>
              <a:gdLst>
                <a:gd name="connsiteX0" fmla="*/ 853056 w 853056"/>
                <a:gd name="connsiteY0" fmla="*/ 0 h 1374508"/>
                <a:gd name="connsiteX1" fmla="*/ 0 w 853056"/>
                <a:gd name="connsiteY1" fmla="*/ 1374508 h 13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3056" h="1374508">
                  <a:moveTo>
                    <a:pt x="853056" y="0"/>
                  </a:moveTo>
                  <a:cubicBezTo>
                    <a:pt x="853056" y="994710"/>
                    <a:pt x="0" y="922367"/>
                    <a:pt x="0" y="1374508"/>
                  </a:cubicBezTo>
                </a:path>
              </a:pathLst>
            </a:custGeom>
            <a:noFill/>
            <a:ln w="9525" cap="rnd">
              <a:gradFill flip="none" rotWithShape="1">
                <a:gsLst>
                  <a:gs pos="18000">
                    <a:srgbClr val="000000">
                      <a:alpha val="0"/>
                    </a:srgbClr>
                  </a:gs>
                  <a:gs pos="3000">
                    <a:srgbClr val="000000">
                      <a:alpha val="0"/>
                    </a:srgbClr>
                  </a:gs>
                  <a:gs pos="43000">
                    <a:srgbClr val="8DC8E8"/>
                  </a:gs>
                </a:gsLst>
                <a:lin ang="16200000" scaled="1"/>
                <a:tileRect/>
              </a:gra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: Shape 54">
              <a:extLst>
                <a:ext uri="{FF2B5EF4-FFF2-40B4-BE49-F238E27FC236}">
                  <a16:creationId xmlns:a16="http://schemas.microsoft.com/office/drawing/2014/main" id="{A7810463-9D5F-FC89-04F4-15B61BBF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072781" y="4034734"/>
              <a:ext cx="3756511" cy="993722"/>
            </a:xfrm>
            <a:custGeom>
              <a:avLst/>
              <a:gdLst>
                <a:gd name="connsiteX0" fmla="*/ 0 w 1706112"/>
                <a:gd name="connsiteY0" fmla="*/ 0 h 1374508"/>
                <a:gd name="connsiteX1" fmla="*/ 1706113 w 1706112"/>
                <a:gd name="connsiteY1" fmla="*/ 1374508 h 13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6112" h="1374508">
                  <a:moveTo>
                    <a:pt x="0" y="0"/>
                  </a:moveTo>
                  <a:cubicBezTo>
                    <a:pt x="0" y="813853"/>
                    <a:pt x="1706113" y="850025"/>
                    <a:pt x="1706113" y="1374508"/>
                  </a:cubicBezTo>
                </a:path>
              </a:pathLst>
            </a:custGeom>
            <a:noFill/>
            <a:ln w="9525" cap="rnd">
              <a:gradFill flip="none" rotWithShape="1">
                <a:gsLst>
                  <a:gs pos="18000">
                    <a:srgbClr val="000000">
                      <a:alpha val="0"/>
                    </a:srgbClr>
                  </a:gs>
                  <a:gs pos="3000">
                    <a:srgbClr val="000000">
                      <a:alpha val="0"/>
                    </a:srgbClr>
                  </a:gs>
                  <a:gs pos="43000">
                    <a:srgbClr val="8DC8E8"/>
                  </a:gs>
                </a:gsLst>
                <a:lin ang="16200000" scaled="1"/>
                <a:tileRect/>
              </a:gra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: Shape 55">
              <a:extLst>
                <a:ext uri="{FF2B5EF4-FFF2-40B4-BE49-F238E27FC236}">
                  <a16:creationId xmlns:a16="http://schemas.microsoft.com/office/drawing/2014/main" id="{B59D318A-3988-7A4A-B967-913E4238C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21679" y="4034733"/>
              <a:ext cx="1893705" cy="1190409"/>
            </a:xfrm>
            <a:custGeom>
              <a:avLst/>
              <a:gdLst>
                <a:gd name="connsiteX0" fmla="*/ 0 w 853056"/>
                <a:gd name="connsiteY0" fmla="*/ 0 h 1374508"/>
                <a:gd name="connsiteX1" fmla="*/ 853056 w 853056"/>
                <a:gd name="connsiteY1" fmla="*/ 1374508 h 13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3056" h="1374508">
                  <a:moveTo>
                    <a:pt x="0" y="0"/>
                  </a:moveTo>
                  <a:cubicBezTo>
                    <a:pt x="0" y="994710"/>
                    <a:pt x="853056" y="922367"/>
                    <a:pt x="853056" y="1374508"/>
                  </a:cubicBezTo>
                </a:path>
              </a:pathLst>
            </a:custGeom>
            <a:noFill/>
            <a:ln w="9525" cap="rnd">
              <a:gradFill flip="none" rotWithShape="1">
                <a:gsLst>
                  <a:gs pos="18000">
                    <a:srgbClr val="000000">
                      <a:alpha val="0"/>
                    </a:srgbClr>
                  </a:gs>
                  <a:gs pos="3000">
                    <a:srgbClr val="000000">
                      <a:alpha val="0"/>
                    </a:srgbClr>
                  </a:gs>
                  <a:gs pos="43000">
                    <a:srgbClr val="8DC8E8"/>
                  </a:gs>
                </a:gsLst>
                <a:lin ang="16200000" scaled="1"/>
                <a:tileRect/>
              </a:gra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: Shape 52">
              <a:extLst>
                <a:ext uri="{FF2B5EF4-FFF2-40B4-BE49-F238E27FC236}">
                  <a16:creationId xmlns:a16="http://schemas.microsoft.com/office/drawing/2014/main" id="{75BEDF8A-D092-E2BE-BADF-7B6E0C5B6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173878" y="4034733"/>
              <a:ext cx="545125" cy="1000296"/>
            </a:xfrm>
            <a:custGeom>
              <a:avLst/>
              <a:gdLst>
                <a:gd name="connsiteX0" fmla="*/ 853056 w 853056"/>
                <a:gd name="connsiteY0" fmla="*/ 0 h 1374508"/>
                <a:gd name="connsiteX1" fmla="*/ 0 w 853056"/>
                <a:gd name="connsiteY1" fmla="*/ 1374508 h 13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3056" h="1374508">
                  <a:moveTo>
                    <a:pt x="853056" y="0"/>
                  </a:moveTo>
                  <a:cubicBezTo>
                    <a:pt x="853056" y="994710"/>
                    <a:pt x="0" y="922367"/>
                    <a:pt x="0" y="1374508"/>
                  </a:cubicBezTo>
                </a:path>
              </a:pathLst>
            </a:custGeom>
            <a:noFill/>
            <a:ln w="9525" cap="rnd">
              <a:gradFill flip="none" rotWithShape="1">
                <a:gsLst>
                  <a:gs pos="18000">
                    <a:srgbClr val="000000">
                      <a:alpha val="0"/>
                    </a:srgbClr>
                  </a:gs>
                  <a:gs pos="3000">
                    <a:srgbClr val="000000">
                      <a:alpha val="0"/>
                    </a:srgbClr>
                  </a:gs>
                  <a:gs pos="43000">
                    <a:srgbClr val="8DC8E8"/>
                  </a:gs>
                </a:gsLst>
                <a:lin ang="16200000" scaled="1"/>
                <a:tileRect/>
              </a:gra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: Shape 52">
              <a:extLst>
                <a:ext uri="{FF2B5EF4-FFF2-40B4-BE49-F238E27FC236}">
                  <a16:creationId xmlns:a16="http://schemas.microsoft.com/office/drawing/2014/main" id="{559CCBF2-8E44-7C80-5934-78A67DCCA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172834" y="4034733"/>
              <a:ext cx="521870" cy="1000296"/>
            </a:xfrm>
            <a:custGeom>
              <a:avLst/>
              <a:gdLst>
                <a:gd name="connsiteX0" fmla="*/ 853056 w 853056"/>
                <a:gd name="connsiteY0" fmla="*/ 0 h 1374508"/>
                <a:gd name="connsiteX1" fmla="*/ 0 w 853056"/>
                <a:gd name="connsiteY1" fmla="*/ 1374508 h 13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3056" h="1374508">
                  <a:moveTo>
                    <a:pt x="853056" y="0"/>
                  </a:moveTo>
                  <a:cubicBezTo>
                    <a:pt x="853056" y="994710"/>
                    <a:pt x="0" y="922367"/>
                    <a:pt x="0" y="1374508"/>
                  </a:cubicBezTo>
                </a:path>
              </a:pathLst>
            </a:custGeom>
            <a:noFill/>
            <a:ln w="9525" cap="rnd">
              <a:gradFill flip="none" rotWithShape="1">
                <a:gsLst>
                  <a:gs pos="18000">
                    <a:srgbClr val="000000">
                      <a:alpha val="0"/>
                    </a:srgbClr>
                  </a:gs>
                  <a:gs pos="3000">
                    <a:srgbClr val="000000">
                      <a:alpha val="0"/>
                    </a:srgbClr>
                  </a:gs>
                  <a:gs pos="43000">
                    <a:srgbClr val="8DC8E8"/>
                  </a:gs>
                </a:gsLst>
                <a:lin ang="16200000" scaled="1"/>
                <a:tileRect/>
              </a:gra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3" name="Title 1">
            <a:extLst>
              <a:ext uri="{FF2B5EF4-FFF2-40B4-BE49-F238E27FC236}">
                <a16:creationId xmlns:a16="http://schemas.microsoft.com/office/drawing/2014/main" id="{7CDF3591-AAEC-59C0-9D5C-4EF21611D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Applied AI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7B2B7E8-C8A7-F531-20B3-1123BDF5CC4D}"/>
              </a:ext>
            </a:extLst>
          </p:cNvPr>
          <p:cNvGrpSpPr/>
          <p:nvPr/>
        </p:nvGrpSpPr>
        <p:grpSpPr>
          <a:xfrm>
            <a:off x="588963" y="1555751"/>
            <a:ext cx="11014076" cy="2246815"/>
            <a:chOff x="588963" y="1555751"/>
            <a:chExt cx="11014076" cy="2246815"/>
          </a:xfrm>
        </p:grpSpPr>
        <p:sp>
          <p:nvSpPr>
            <p:cNvPr id="3" name="Rounded Rectangle 7">
              <a:extLst>
                <a:ext uri="{FF2B5EF4-FFF2-40B4-BE49-F238E27FC236}">
                  <a16:creationId xmlns:a16="http://schemas.microsoft.com/office/drawing/2014/main" id="{07A30181-98C6-1499-5955-C6CF4C12A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8963" y="2017712"/>
              <a:ext cx="11014076" cy="1784854"/>
            </a:xfrm>
            <a:prstGeom prst="roundRect">
              <a:avLst>
                <a:gd name="adj" fmla="val 50000"/>
              </a:avLst>
            </a:prstGeom>
            <a:solidFill>
              <a:srgbClr val="03142B"/>
            </a:solidFill>
            <a:ln w="31750" cap="rnd">
              <a:gradFill flip="none" rotWithShape="1">
                <a:gsLst>
                  <a:gs pos="0">
                    <a:srgbClr val="0078D4"/>
                  </a:gs>
                  <a:gs pos="51000">
                    <a:schemeClr val="accent3">
                      <a:lumMod val="20000"/>
                      <a:lumOff val="80000"/>
                    </a:schemeClr>
                  </a:gs>
                  <a:gs pos="80000">
                    <a:srgbClr val="B22234"/>
                  </a:gs>
                </a:gsLst>
                <a:lin ang="5400000" scaled="1"/>
                <a:tileRect/>
              </a:gra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3DB5B6-0A7D-7B2F-A037-5E64A2B13C35}"/>
                </a:ext>
              </a:extLst>
            </p:cNvPr>
            <p:cNvSpPr txBox="1"/>
            <p:nvPr/>
          </p:nvSpPr>
          <p:spPr>
            <a:xfrm>
              <a:off x="1381135" y="2576210"/>
              <a:ext cx="2698346" cy="66538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Enhance Productivity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136968-392B-87A3-5A92-865E6CFFC419}"/>
                </a:ext>
              </a:extLst>
            </p:cNvPr>
            <p:cNvSpPr txBox="1"/>
            <p:nvPr/>
          </p:nvSpPr>
          <p:spPr>
            <a:xfrm>
              <a:off x="4637684" y="2598518"/>
              <a:ext cx="2698346" cy="66538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kern="0">
                  <a:latin typeface="+mj-lt"/>
                </a:rPr>
                <a:t>Augment Cognition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CA8BAE-D591-D0DE-C447-FD4427E5B704}"/>
                </a:ext>
              </a:extLst>
            </p:cNvPr>
            <p:cNvSpPr txBox="1"/>
            <p:nvPr/>
          </p:nvSpPr>
          <p:spPr>
            <a:xfrm>
              <a:off x="7864976" y="2557466"/>
              <a:ext cx="2698346" cy="66538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kern="0">
                  <a:latin typeface="+mj-lt"/>
                </a:rPr>
                <a:t>Accelerate Discovery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BF4AF4-7B83-BBB0-3E97-3897B5A53DEB}"/>
                </a:ext>
              </a:extLst>
            </p:cNvPr>
            <p:cNvSpPr txBox="1"/>
            <p:nvPr/>
          </p:nvSpPr>
          <p:spPr>
            <a:xfrm>
              <a:off x="1656768" y="3408924"/>
              <a:ext cx="8878465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800" cap="none" normalizeH="0" baseline="0" noProof="0">
                  <a:ln>
                    <a:noFill/>
                  </a:ln>
                  <a:solidFill>
                    <a:srgbClr val="B22234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Capabilities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9D67AE3-0022-A797-F87E-2AA3A642B6E3}"/>
                </a:ext>
              </a:extLst>
            </p:cNvPr>
            <p:cNvSpPr/>
            <p:nvPr/>
          </p:nvSpPr>
          <p:spPr bwMode="auto">
            <a:xfrm>
              <a:off x="5546510" y="1555751"/>
              <a:ext cx="931564" cy="93156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90AB5AA-06A4-1B1C-A4DC-08004CBFF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87286" y="1718831"/>
              <a:ext cx="650014" cy="650008"/>
            </a:xfrm>
            <a:prstGeom prst="rect">
              <a:avLst/>
            </a:prstGeom>
            <a:effectLst>
              <a:outerShdw blurRad="190500" sx="110000" sy="110000" algn="ctr" rotWithShape="0">
                <a:prstClr val="black"/>
              </a:outerShdw>
            </a:effec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4A38FB-B421-3023-4964-66ADE3C35865}"/>
              </a:ext>
            </a:extLst>
          </p:cNvPr>
          <p:cNvGrpSpPr/>
          <p:nvPr/>
        </p:nvGrpSpPr>
        <p:grpSpPr>
          <a:xfrm>
            <a:off x="1054422" y="4597122"/>
            <a:ext cx="10264112" cy="1494650"/>
            <a:chOff x="1054422" y="4597122"/>
            <a:chExt cx="10264112" cy="149465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7998F14-DA73-33F3-FEBC-754E0253B14D}"/>
                </a:ext>
              </a:extLst>
            </p:cNvPr>
            <p:cNvSpPr txBox="1"/>
            <p:nvPr/>
          </p:nvSpPr>
          <p:spPr>
            <a:xfrm>
              <a:off x="1054422" y="5599329"/>
              <a:ext cx="148943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defRPr/>
              </a:pPr>
              <a:r>
                <a:rPr lang="en-US" sz="1600" kern="0">
                  <a:solidFill>
                    <a:srgbClr val="FFFFFF"/>
                  </a:solidFill>
                  <a:latin typeface="Segoe UI Semibold"/>
                </a:rPr>
                <a:t>AI for </a:t>
              </a:r>
            </a:p>
            <a:p>
              <a:pPr algn="ctr">
                <a:defRPr/>
              </a:pPr>
              <a:r>
                <a:rPr lang="en-US" sz="1600" kern="0">
                  <a:solidFill>
                    <a:srgbClr val="FFFFFF"/>
                  </a:solidFill>
                  <a:latin typeface="Segoe UI Semibold"/>
                </a:rPr>
                <a:t>Science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45A6F0-9642-7A8F-56A8-49298A0A0B56}"/>
                </a:ext>
              </a:extLst>
            </p:cNvPr>
            <p:cNvSpPr txBox="1"/>
            <p:nvPr/>
          </p:nvSpPr>
          <p:spPr>
            <a:xfrm>
              <a:off x="7965787" y="5599329"/>
              <a:ext cx="141308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defRPr/>
              </a:pPr>
              <a:r>
                <a:rPr lang="en-US" sz="1600" kern="0">
                  <a:solidFill>
                    <a:srgbClr val="FFFFFF"/>
                  </a:solidFill>
                  <a:latin typeface="Segoe UI Semibold"/>
                </a:rPr>
                <a:t>AI for </a:t>
              </a:r>
            </a:p>
            <a:p>
              <a:pPr algn="ctr">
                <a:defRPr/>
              </a:pPr>
              <a:r>
                <a:rPr lang="en-US" sz="1600" kern="0">
                  <a:solidFill>
                    <a:srgbClr val="FFFFFF"/>
                  </a:solidFill>
                  <a:latin typeface="Segoe UI Semibold"/>
                </a:rPr>
                <a:t>Missions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B13759-631C-1D9A-E704-54547DB10642}"/>
                </a:ext>
              </a:extLst>
            </p:cNvPr>
            <p:cNvSpPr txBox="1"/>
            <p:nvPr/>
          </p:nvSpPr>
          <p:spPr>
            <a:xfrm>
              <a:off x="6407112" y="5599329"/>
              <a:ext cx="1096519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AI for </a:t>
              </a:r>
              <a:r>
                <a:rPr lang="en-US" sz="1600" kern="0">
                  <a:latin typeface="+mj-lt"/>
                </a:rPr>
                <a:t>Biosecurity</a:t>
              </a:r>
              <a:endParaRPr lang="en-US" kern="0">
                <a:latin typeface="+mj-lt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5CE9956-0C1F-2FCA-3165-D407CFEA5E3F}"/>
                </a:ext>
              </a:extLst>
            </p:cNvPr>
            <p:cNvGrpSpPr/>
            <p:nvPr/>
          </p:nvGrpSpPr>
          <p:grpSpPr>
            <a:xfrm>
              <a:off x="6537367" y="4597122"/>
              <a:ext cx="836010" cy="836010"/>
              <a:chOff x="8140762" y="4560394"/>
              <a:chExt cx="836010" cy="83601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B8E1109-73BB-D4A7-B775-DE2EFBAE234E}"/>
                  </a:ext>
                </a:extLst>
              </p:cNvPr>
              <p:cNvSpPr/>
              <p:nvPr/>
            </p:nvSpPr>
            <p:spPr bwMode="auto">
              <a:xfrm>
                <a:off x="8140762" y="4560394"/>
                <a:ext cx="836010" cy="836010"/>
              </a:xfrm>
              <a:prstGeom prst="ellipse">
                <a:avLst/>
              </a:prstGeom>
              <a:solidFill>
                <a:srgbClr val="03142B"/>
              </a:solidFill>
              <a:ln w="31750" cap="rnd">
                <a:gradFill flip="none" rotWithShape="1">
                  <a:gsLst>
                    <a:gs pos="0">
                      <a:srgbClr val="0078D4"/>
                    </a:gs>
                    <a:gs pos="51000">
                      <a:schemeClr val="accent3">
                        <a:lumMod val="20000"/>
                        <a:lumOff val="80000"/>
                      </a:schemeClr>
                    </a:gs>
                    <a:gs pos="80000">
                      <a:srgbClr val="B22234"/>
                    </a:gs>
                  </a:gsLst>
                  <a:lin ang="5400000" scaled="1"/>
                  <a:tileRect/>
                </a:gradFill>
                <a:prstDash val="solid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rgbClr val="FFFFFF"/>
                  </a:solidFill>
                  <a:latin typeface="Segoe UI"/>
                </a:endParaRPr>
              </a:p>
            </p:txBody>
          </p:sp>
          <p:pic>
            <p:nvPicPr>
              <p:cNvPr id="52" name="Picture 51" descr="Icon&#10;&#10;Description automatically generated">
                <a:extLst>
                  <a:ext uri="{FF2B5EF4-FFF2-40B4-BE49-F238E27FC236}">
                    <a16:creationId xmlns:a16="http://schemas.microsoft.com/office/drawing/2014/main" id="{56BDFB6D-433A-7B60-215B-4C57F9912A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45760" y="4723676"/>
                <a:ext cx="538519" cy="538519"/>
              </a:xfrm>
              <a:prstGeom prst="rect">
                <a:avLst/>
              </a:prstGeom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6DA9B19-260E-ECF9-0F48-819B92B54E75}"/>
                </a:ext>
              </a:extLst>
            </p:cNvPr>
            <p:cNvSpPr txBox="1"/>
            <p:nvPr/>
          </p:nvSpPr>
          <p:spPr>
            <a:xfrm>
              <a:off x="9467185" y="5583148"/>
              <a:ext cx="1851349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defRPr/>
              </a:pPr>
              <a:r>
                <a:rPr lang="en-US" sz="1600" kern="0">
                  <a:solidFill>
                    <a:srgbClr val="FFFFFF"/>
                  </a:solidFill>
                  <a:latin typeface="Segoe UI Semibold"/>
                </a:rPr>
                <a:t>AI for </a:t>
              </a:r>
            </a:p>
            <a:p>
              <a:pPr algn="ctr">
                <a:defRPr/>
              </a:pPr>
              <a:r>
                <a:rPr lang="en-US" sz="1600" kern="0">
                  <a:solidFill>
                    <a:srgbClr val="FFFFFF"/>
                  </a:solidFill>
                  <a:latin typeface="Segoe UI Semibold"/>
                </a:rPr>
                <a:t>Societal Resilience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C56A7DC-A555-09B5-A65C-2BE7DDAD83E8}"/>
                </a:ext>
              </a:extLst>
            </p:cNvPr>
            <p:cNvSpPr txBox="1"/>
            <p:nvPr/>
          </p:nvSpPr>
          <p:spPr>
            <a:xfrm>
              <a:off x="4473316" y="5583148"/>
              <a:ext cx="1392381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defRPr/>
              </a:pPr>
              <a:r>
                <a:rPr lang="en-US" sz="1600" kern="0">
                  <a:solidFill>
                    <a:srgbClr val="FFFFFF"/>
                  </a:solidFill>
                  <a:latin typeface="Segoe UI Semibold"/>
                </a:rPr>
                <a:t>AI for Cybersecurity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F935CA-4A76-8E4E-AC11-966AF229ED61}"/>
                </a:ext>
              </a:extLst>
            </p:cNvPr>
            <p:cNvSpPr txBox="1"/>
            <p:nvPr/>
          </p:nvSpPr>
          <p:spPr>
            <a:xfrm>
              <a:off x="2891495" y="5599329"/>
              <a:ext cx="1252779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defRPr/>
              </a:pPr>
              <a:r>
                <a:rPr lang="en-US" sz="1600" kern="0">
                  <a:solidFill>
                    <a:srgbClr val="FFFFFF"/>
                  </a:solidFill>
                  <a:latin typeface="Segoe UI Semibold"/>
                </a:rPr>
                <a:t>AI for </a:t>
              </a:r>
            </a:p>
            <a:p>
              <a:pPr algn="ctr">
                <a:defRPr/>
              </a:pPr>
              <a:r>
                <a:rPr lang="en-US" sz="1600" kern="0">
                  <a:solidFill>
                    <a:srgbClr val="FFFFFF"/>
                  </a:solidFill>
                  <a:latin typeface="Segoe UI Semibold"/>
                </a:rPr>
                <a:t>Health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DCBCEFB-B5A5-619D-0A71-0FD799864A44}"/>
                </a:ext>
              </a:extLst>
            </p:cNvPr>
            <p:cNvGrpSpPr/>
            <p:nvPr/>
          </p:nvGrpSpPr>
          <p:grpSpPr>
            <a:xfrm>
              <a:off x="1381135" y="4597122"/>
              <a:ext cx="836010" cy="836010"/>
              <a:chOff x="1381135" y="4597122"/>
              <a:chExt cx="836010" cy="83601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F43F374E-E860-E9D2-7C27-AB83418A1C11}"/>
                  </a:ext>
                </a:extLst>
              </p:cNvPr>
              <p:cNvSpPr/>
              <p:nvPr/>
            </p:nvSpPr>
            <p:spPr bwMode="auto">
              <a:xfrm>
                <a:off x="1381135" y="4597122"/>
                <a:ext cx="836010" cy="836010"/>
              </a:xfrm>
              <a:prstGeom prst="ellipse">
                <a:avLst/>
              </a:prstGeom>
              <a:solidFill>
                <a:srgbClr val="03142B"/>
              </a:solidFill>
              <a:ln w="31750" cap="rnd">
                <a:gradFill flip="none" rotWithShape="1">
                  <a:gsLst>
                    <a:gs pos="0">
                      <a:srgbClr val="0078D4"/>
                    </a:gs>
                    <a:gs pos="51000">
                      <a:schemeClr val="accent3">
                        <a:lumMod val="20000"/>
                        <a:lumOff val="80000"/>
                      </a:schemeClr>
                    </a:gs>
                    <a:gs pos="80000">
                      <a:srgbClr val="B22234"/>
                    </a:gs>
                  </a:gsLst>
                  <a:lin ang="5400000" scaled="1"/>
                  <a:tileRect/>
                </a:gradFill>
                <a:prstDash val="solid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rgbClr val="FFFFFF"/>
                  </a:solidFill>
                  <a:latin typeface="Segoe UI"/>
                </a:endParaRPr>
              </a:p>
            </p:txBody>
          </p:sp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EC40B122-FCEC-38DF-0B21-9CD2E82582F2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64686" y="4792126"/>
                <a:ext cx="450257" cy="450257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56597C-5FFE-A49D-BAD6-0680D9707CB0}"/>
                </a:ext>
              </a:extLst>
            </p:cNvPr>
            <p:cNvGrpSpPr/>
            <p:nvPr/>
          </p:nvGrpSpPr>
          <p:grpSpPr>
            <a:xfrm>
              <a:off x="3099879" y="4597122"/>
              <a:ext cx="836010" cy="836010"/>
              <a:chOff x="3099879" y="4597122"/>
              <a:chExt cx="836010" cy="83601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8482D8E-09E7-6A8F-6F3C-F55A62703285}"/>
                  </a:ext>
                </a:extLst>
              </p:cNvPr>
              <p:cNvSpPr/>
              <p:nvPr/>
            </p:nvSpPr>
            <p:spPr bwMode="auto">
              <a:xfrm>
                <a:off x="3099879" y="4597122"/>
                <a:ext cx="836010" cy="836010"/>
              </a:xfrm>
              <a:prstGeom prst="ellipse">
                <a:avLst/>
              </a:prstGeom>
              <a:solidFill>
                <a:srgbClr val="03142B"/>
              </a:solidFill>
              <a:ln w="31750" cap="rnd">
                <a:gradFill flip="none" rotWithShape="1">
                  <a:gsLst>
                    <a:gs pos="0">
                      <a:srgbClr val="0078D4"/>
                    </a:gs>
                    <a:gs pos="51000">
                      <a:schemeClr val="accent3">
                        <a:lumMod val="20000"/>
                        <a:lumOff val="80000"/>
                      </a:schemeClr>
                    </a:gs>
                    <a:gs pos="80000">
                      <a:srgbClr val="B22234"/>
                    </a:gs>
                  </a:gsLst>
                  <a:lin ang="5400000" scaled="1"/>
                  <a:tileRect/>
                </a:gradFill>
                <a:prstDash val="solid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rgbClr val="FFFFFF"/>
                  </a:solidFill>
                  <a:latin typeface="Segoe UI"/>
                </a:endParaRPr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7DB69273-418C-F886-7621-6CC9145669AB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307982" y="4805614"/>
                <a:ext cx="423374" cy="423374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3E194E4-8AC7-999C-70C0-70106463CE84}"/>
                </a:ext>
              </a:extLst>
            </p:cNvPr>
            <p:cNvGrpSpPr/>
            <p:nvPr/>
          </p:nvGrpSpPr>
          <p:grpSpPr>
            <a:xfrm>
              <a:off x="4818623" y="4597122"/>
              <a:ext cx="836010" cy="836010"/>
              <a:chOff x="4818623" y="4597122"/>
              <a:chExt cx="836010" cy="836010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5F2E933-D068-FC68-5C1F-8D8A5E9272AC}"/>
                  </a:ext>
                </a:extLst>
              </p:cNvPr>
              <p:cNvSpPr/>
              <p:nvPr/>
            </p:nvSpPr>
            <p:spPr bwMode="auto">
              <a:xfrm>
                <a:off x="4818623" y="4597122"/>
                <a:ext cx="836010" cy="836010"/>
              </a:xfrm>
              <a:prstGeom prst="ellipse">
                <a:avLst/>
              </a:prstGeom>
              <a:solidFill>
                <a:srgbClr val="03142B"/>
              </a:solidFill>
              <a:ln w="31750" cap="rnd">
                <a:gradFill flip="none" rotWithShape="1">
                  <a:gsLst>
                    <a:gs pos="0">
                      <a:srgbClr val="0078D4"/>
                    </a:gs>
                    <a:gs pos="51000">
                      <a:schemeClr val="accent3">
                        <a:lumMod val="20000"/>
                        <a:lumOff val="80000"/>
                      </a:schemeClr>
                    </a:gs>
                    <a:gs pos="80000">
                      <a:srgbClr val="B22234"/>
                    </a:gs>
                  </a:gsLst>
                  <a:lin ang="5400000" scaled="1"/>
                  <a:tileRect/>
                </a:gradFill>
                <a:prstDash val="solid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rgbClr val="FFFFFF"/>
                  </a:solidFill>
                  <a:latin typeface="Segoe UI"/>
                </a:endParaRPr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90A48B7D-D8BA-CE06-C181-4469BE23C3E1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010583" y="4789082"/>
                <a:ext cx="452091" cy="452091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B3705A2-25BD-2D8A-8C35-B30C16AB166E}"/>
                </a:ext>
              </a:extLst>
            </p:cNvPr>
            <p:cNvGrpSpPr/>
            <p:nvPr/>
          </p:nvGrpSpPr>
          <p:grpSpPr>
            <a:xfrm>
              <a:off x="9974855" y="4597122"/>
              <a:ext cx="836010" cy="836010"/>
              <a:chOff x="9974855" y="4597122"/>
              <a:chExt cx="836010" cy="83601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D560B14-27B0-9606-272D-438C094BB918}"/>
                  </a:ext>
                </a:extLst>
              </p:cNvPr>
              <p:cNvSpPr/>
              <p:nvPr/>
            </p:nvSpPr>
            <p:spPr bwMode="auto">
              <a:xfrm>
                <a:off x="9974855" y="4597122"/>
                <a:ext cx="836010" cy="836010"/>
              </a:xfrm>
              <a:prstGeom prst="ellipse">
                <a:avLst/>
              </a:prstGeom>
              <a:solidFill>
                <a:srgbClr val="03142B"/>
              </a:solidFill>
              <a:ln w="31750" cap="rnd">
                <a:gradFill flip="none" rotWithShape="1">
                  <a:gsLst>
                    <a:gs pos="0">
                      <a:srgbClr val="0078D4"/>
                    </a:gs>
                    <a:gs pos="51000">
                      <a:schemeClr val="accent3">
                        <a:lumMod val="20000"/>
                        <a:lumOff val="80000"/>
                      </a:schemeClr>
                    </a:gs>
                    <a:gs pos="80000">
                      <a:srgbClr val="B22234"/>
                    </a:gs>
                  </a:gsLst>
                  <a:lin ang="5400000" scaled="1"/>
                  <a:tileRect/>
                </a:gradFill>
                <a:prstDash val="solid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rgbClr val="FFFFFF"/>
                  </a:solidFill>
                  <a:latin typeface="Segoe UI"/>
                </a:endParaRPr>
              </a:p>
            </p:txBody>
          </p:sp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D126FC76-397D-6D3A-09EA-EA96D92F7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163071" y="4785338"/>
                <a:ext cx="459578" cy="459578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7791C6A-F15A-7E21-38F8-5762F74826AC}"/>
                </a:ext>
              </a:extLst>
            </p:cNvPr>
            <p:cNvGrpSpPr/>
            <p:nvPr/>
          </p:nvGrpSpPr>
          <p:grpSpPr>
            <a:xfrm>
              <a:off x="8256111" y="4597122"/>
              <a:ext cx="836010" cy="836010"/>
              <a:chOff x="8256111" y="4597122"/>
              <a:chExt cx="836010" cy="836010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099242C-9433-7D8F-84C7-3322BC69B0AD}"/>
                  </a:ext>
                </a:extLst>
              </p:cNvPr>
              <p:cNvSpPr/>
              <p:nvPr/>
            </p:nvSpPr>
            <p:spPr bwMode="auto">
              <a:xfrm>
                <a:off x="8256111" y="4597122"/>
                <a:ext cx="836010" cy="836010"/>
              </a:xfrm>
              <a:prstGeom prst="ellipse">
                <a:avLst/>
              </a:prstGeom>
              <a:solidFill>
                <a:srgbClr val="03142B"/>
              </a:solidFill>
              <a:ln w="31750" cap="rnd">
                <a:gradFill flip="none" rotWithShape="1">
                  <a:gsLst>
                    <a:gs pos="0">
                      <a:srgbClr val="0078D4"/>
                    </a:gs>
                    <a:gs pos="51000">
                      <a:schemeClr val="accent3">
                        <a:lumMod val="20000"/>
                        <a:lumOff val="80000"/>
                      </a:schemeClr>
                    </a:gs>
                    <a:gs pos="80000">
                      <a:srgbClr val="B22234"/>
                    </a:gs>
                  </a:gsLst>
                  <a:lin ang="5400000" scaled="1"/>
                  <a:tileRect/>
                </a:gradFill>
                <a:prstDash val="solid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rgbClr val="FFFFFF"/>
                  </a:solidFill>
                  <a:latin typeface="Segoe UI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386E379A-1052-79E4-E345-20119C0AB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39607" y="4780618"/>
                <a:ext cx="469019" cy="46901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2570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625C1-98BD-B2A3-9A55-B05622968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AE82EE-1833-7A13-BAFF-85357C80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3600" b="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Applied AI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E8BEBA-F91F-5BD0-21A7-B28DED54146D}"/>
              </a:ext>
            </a:extLst>
          </p:cNvPr>
          <p:cNvGrpSpPr/>
          <p:nvPr/>
        </p:nvGrpSpPr>
        <p:grpSpPr>
          <a:xfrm>
            <a:off x="1888077" y="2142254"/>
            <a:ext cx="8222885" cy="4107288"/>
            <a:chOff x="1627573" y="1690688"/>
            <a:chExt cx="8936853" cy="4384640"/>
          </a:xfrm>
          <a:gradFill>
            <a:gsLst>
              <a:gs pos="75000">
                <a:srgbClr val="5F5828"/>
              </a:gs>
              <a:gs pos="0">
                <a:srgbClr val="00B050"/>
              </a:gs>
              <a:gs pos="100000">
                <a:srgbClr val="C00000"/>
              </a:gs>
            </a:gsLst>
            <a:lin ang="5400000" scaled="0"/>
          </a:gradFill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9083831-33FD-D073-317E-1FEF68732287}"/>
                </a:ext>
              </a:extLst>
            </p:cNvPr>
            <p:cNvGrpSpPr/>
            <p:nvPr/>
          </p:nvGrpSpPr>
          <p:grpSpPr>
            <a:xfrm>
              <a:off x="4482031" y="4612288"/>
              <a:ext cx="3223110" cy="1463040"/>
              <a:chOff x="4482031" y="4612288"/>
              <a:chExt cx="3223110" cy="1463040"/>
            </a:xfrm>
            <a:grpFill/>
          </p:grpSpPr>
          <p:sp>
            <p:nvSpPr>
              <p:cNvPr id="27" name="Flowchart: Manual Operation 26">
                <a:extLst>
                  <a:ext uri="{FF2B5EF4-FFF2-40B4-BE49-F238E27FC236}">
                    <a16:creationId xmlns:a16="http://schemas.microsoft.com/office/drawing/2014/main" id="{A35D39F0-BF95-548A-A89D-00D3D0B9F459}"/>
                  </a:ext>
                </a:extLst>
              </p:cNvPr>
              <p:cNvSpPr/>
              <p:nvPr/>
            </p:nvSpPr>
            <p:spPr>
              <a:xfrm>
                <a:off x="4482031" y="4612288"/>
                <a:ext cx="3223110" cy="1463040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B4AD4BA-2AE2-B066-D7A3-E640923AC6A7}"/>
                  </a:ext>
                </a:extLst>
              </p:cNvPr>
              <p:cNvGrpSpPr/>
              <p:nvPr/>
            </p:nvGrpSpPr>
            <p:grpSpPr>
              <a:xfrm>
                <a:off x="5135252" y="4977412"/>
                <a:ext cx="1973349" cy="689975"/>
                <a:chOff x="5303497" y="4187850"/>
                <a:chExt cx="2352137" cy="689975"/>
              </a:xfrm>
              <a:grpFill/>
            </p:grpSpPr>
            <p:pic>
              <p:nvPicPr>
                <p:cNvPr id="29" name="Picture 13" descr="Illustration of a leaf with data stream in teal and green color">
                  <a:extLst>
                    <a:ext uri="{FF2B5EF4-FFF2-40B4-BE49-F238E27FC236}">
                      <a16:creationId xmlns:a16="http://schemas.microsoft.com/office/drawing/2014/main" id="{AE8D61AA-89B0-BFF5-B5D6-A32F2BD472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/>
              </p:blipFill>
              <p:spPr>
                <a:xfrm>
                  <a:off x="5303497" y="4267473"/>
                  <a:ext cx="548641" cy="548640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9B6156A-75FE-CDB4-EB54-1416AF8310CD}"/>
                    </a:ext>
                  </a:extLst>
                </p:cNvPr>
                <p:cNvSpPr txBox="1"/>
                <p:nvPr/>
              </p:nvSpPr>
              <p:spPr>
                <a:xfrm>
                  <a:off x="5826835" y="4187850"/>
                  <a:ext cx="1828799" cy="6899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858950">
                    <a:spcAft>
                      <a:spcPts val="593"/>
                    </a:spcAft>
                  </a:pPr>
                  <a:r>
                    <a:rPr lang="en-US" kern="1200">
                      <a:latin typeface="+mn-lt"/>
                      <a:ea typeface="+mn-ea"/>
                      <a:cs typeface="+mn-cs"/>
                    </a:rPr>
                    <a:t>Accelerated Discovery</a:t>
                  </a:r>
                  <a:endParaRPr lang="en-US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79ED5FD-8C39-5E1E-F6B3-1097464DD8D6}"/>
                </a:ext>
              </a:extLst>
            </p:cNvPr>
            <p:cNvGrpSpPr/>
            <p:nvPr/>
          </p:nvGrpSpPr>
          <p:grpSpPr>
            <a:xfrm>
              <a:off x="1627573" y="1690688"/>
              <a:ext cx="8936853" cy="1463040"/>
              <a:chOff x="1627573" y="1690688"/>
              <a:chExt cx="8936853" cy="1463040"/>
            </a:xfrm>
            <a:grpFill/>
          </p:grpSpPr>
          <p:sp>
            <p:nvSpPr>
              <p:cNvPr id="23" name="Flowchart: Manual Operation 22">
                <a:extLst>
                  <a:ext uri="{FF2B5EF4-FFF2-40B4-BE49-F238E27FC236}">
                    <a16:creationId xmlns:a16="http://schemas.microsoft.com/office/drawing/2014/main" id="{5E8F1BC4-1F6E-6F47-7023-EA149F8CFE4A}"/>
                  </a:ext>
                </a:extLst>
              </p:cNvPr>
              <p:cNvSpPr/>
              <p:nvPr/>
            </p:nvSpPr>
            <p:spPr>
              <a:xfrm>
                <a:off x="1627573" y="1690688"/>
                <a:ext cx="8936853" cy="1463040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6AE0823-EA8B-7512-ECC1-3DEDC94CC3E4}"/>
                  </a:ext>
                </a:extLst>
              </p:cNvPr>
              <p:cNvGrpSpPr/>
              <p:nvPr/>
            </p:nvGrpSpPr>
            <p:grpSpPr>
              <a:xfrm>
                <a:off x="5132980" y="2055812"/>
                <a:ext cx="1977896" cy="689975"/>
                <a:chOff x="5303497" y="1295212"/>
                <a:chExt cx="2357556" cy="689975"/>
              </a:xfrm>
              <a:grpFill/>
            </p:grpSpPr>
            <p:pic>
              <p:nvPicPr>
                <p:cNvPr id="25" name="Picture 10" descr="Illustration of a Mobile device and stopwatch with data stream in purple and blue color">
                  <a:extLst>
                    <a:ext uri="{FF2B5EF4-FFF2-40B4-BE49-F238E27FC236}">
                      <a16:creationId xmlns:a16="http://schemas.microsoft.com/office/drawing/2014/main" id="{6C0278EA-C55C-5553-3D8F-AEAE6C61D2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03497" y="1374835"/>
                  <a:ext cx="548641" cy="548640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8E2F1C-7C08-4427-8DEA-2FAF280305EE}"/>
                    </a:ext>
                  </a:extLst>
                </p:cNvPr>
                <p:cNvSpPr txBox="1"/>
                <p:nvPr/>
              </p:nvSpPr>
              <p:spPr>
                <a:xfrm>
                  <a:off x="5832252" y="1295212"/>
                  <a:ext cx="1828801" cy="6899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858950">
                    <a:spcAft>
                      <a:spcPts val="593"/>
                    </a:spcAft>
                  </a:pPr>
                  <a:r>
                    <a:rPr lang="en-US" kern="1200" dirty="0">
                      <a:latin typeface="+mn-lt"/>
                      <a:ea typeface="+mn-ea"/>
                      <a:cs typeface="+mn-cs"/>
                    </a:rPr>
                    <a:t>Enhanced</a:t>
                  </a:r>
                  <a:br>
                    <a:rPr lang="en-US" kern="1200" dirty="0">
                      <a:latin typeface="+mn-lt"/>
                      <a:ea typeface="+mn-ea"/>
                      <a:cs typeface="+mn-cs"/>
                    </a:rPr>
                  </a:br>
                  <a:r>
                    <a:rPr lang="en-US" kern="1200" dirty="0">
                      <a:latin typeface="+mn-lt"/>
                      <a:ea typeface="+mn-ea"/>
                      <a:cs typeface="+mn-cs"/>
                    </a:rPr>
                    <a:t>Productivity</a:t>
                  </a:r>
                  <a:endParaRPr lang="en-US" dirty="0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97164B9-3C4F-07E3-AD61-7570E16E648F}"/>
                </a:ext>
              </a:extLst>
            </p:cNvPr>
            <p:cNvGrpSpPr/>
            <p:nvPr/>
          </p:nvGrpSpPr>
          <p:grpSpPr>
            <a:xfrm>
              <a:off x="3411272" y="3151488"/>
              <a:ext cx="5369454" cy="1463040"/>
              <a:chOff x="3411272" y="3151488"/>
              <a:chExt cx="5369454" cy="1463040"/>
            </a:xfrm>
            <a:grpFill/>
          </p:grpSpPr>
          <p:sp>
            <p:nvSpPr>
              <p:cNvPr id="17" name="Flowchart: Manual Operation 16">
                <a:extLst>
                  <a:ext uri="{FF2B5EF4-FFF2-40B4-BE49-F238E27FC236}">
                    <a16:creationId xmlns:a16="http://schemas.microsoft.com/office/drawing/2014/main" id="{9750551B-394A-EF2A-B95F-BCCA7C861A79}"/>
                  </a:ext>
                </a:extLst>
              </p:cNvPr>
              <p:cNvSpPr/>
              <p:nvPr/>
            </p:nvSpPr>
            <p:spPr>
              <a:xfrm>
                <a:off x="3411272" y="3151488"/>
                <a:ext cx="5369454" cy="1463040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A04F6D5-7A53-C912-CCBB-2130E6BADDB5}"/>
                  </a:ext>
                </a:extLst>
              </p:cNvPr>
              <p:cNvGrpSpPr/>
              <p:nvPr/>
            </p:nvGrpSpPr>
            <p:grpSpPr>
              <a:xfrm>
                <a:off x="5132980" y="3516612"/>
                <a:ext cx="1977896" cy="689975"/>
                <a:chOff x="5303497" y="2725568"/>
                <a:chExt cx="2357556" cy="689975"/>
              </a:xfrm>
              <a:grpFill/>
            </p:grpSpPr>
            <p:pic>
              <p:nvPicPr>
                <p:cNvPr id="20" name="Picture 7" descr="Illustration of a monitor and graduation cap in teal and yellow color">
                  <a:extLst>
                    <a:ext uri="{FF2B5EF4-FFF2-40B4-BE49-F238E27FC236}">
                      <a16:creationId xmlns:a16="http://schemas.microsoft.com/office/drawing/2014/main" id="{AF7567FE-98A5-5614-C93F-760A8428B6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03497" y="2805191"/>
                  <a:ext cx="548641" cy="548640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AB35C8A-675F-2AD8-2FFE-02F544668A82}"/>
                    </a:ext>
                  </a:extLst>
                </p:cNvPr>
                <p:cNvSpPr txBox="1"/>
                <p:nvPr/>
              </p:nvSpPr>
              <p:spPr>
                <a:xfrm>
                  <a:off x="5832254" y="2725568"/>
                  <a:ext cx="1828799" cy="6899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858950">
                    <a:spcAft>
                      <a:spcPts val="593"/>
                    </a:spcAft>
                  </a:pPr>
                  <a:r>
                    <a:rPr lang="en-US" kern="1200">
                      <a:latin typeface="+mn-lt"/>
                      <a:ea typeface="+mn-ea"/>
                      <a:cs typeface="+mn-cs"/>
                    </a:rPr>
                    <a:t>Augmented</a:t>
                  </a:r>
                  <a:br>
                    <a:rPr lang="en-US" kern="1200">
                      <a:latin typeface="+mn-lt"/>
                      <a:ea typeface="+mn-ea"/>
                      <a:cs typeface="+mn-cs"/>
                    </a:rPr>
                  </a:br>
                  <a:r>
                    <a:rPr lang="en-US" kern="1200">
                      <a:latin typeface="+mn-lt"/>
                      <a:ea typeface="+mn-ea"/>
                      <a:cs typeface="+mn-cs"/>
                    </a:rPr>
                    <a:t>Cognition</a:t>
                  </a:r>
                  <a:endParaRPr lang="en-US"/>
                </a:p>
              </p:txBody>
            </p:sp>
          </p:grpSp>
        </p:grpSp>
      </p:grpSp>
      <p:pic>
        <p:nvPicPr>
          <p:cNvPr id="31" name="Graphic 30" descr="Dollar with solid fill">
            <a:extLst>
              <a:ext uri="{FF2B5EF4-FFF2-40B4-BE49-F238E27FC236}">
                <a16:creationId xmlns:a16="http://schemas.microsoft.com/office/drawing/2014/main" id="{1FDBA1FB-FFEF-6AF4-6845-1CA5580C5B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89538" y="2489404"/>
            <a:ext cx="640080" cy="640080"/>
          </a:xfrm>
          <a:prstGeom prst="rect">
            <a:avLst/>
          </a:prstGeom>
        </p:spPr>
      </p:pic>
      <p:pic>
        <p:nvPicPr>
          <p:cNvPr id="32" name="Graphic 31" descr="Group of people with solid fill">
            <a:extLst>
              <a:ext uri="{FF2B5EF4-FFF2-40B4-BE49-F238E27FC236}">
                <a16:creationId xmlns:a16="http://schemas.microsoft.com/office/drawing/2014/main" id="{993D4003-551A-B0C0-8055-2391E2A984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001801" y="2484282"/>
            <a:ext cx="640080" cy="640080"/>
          </a:xfrm>
          <a:prstGeom prst="rect">
            <a:avLst/>
          </a:prstGeom>
        </p:spPr>
      </p:pic>
      <p:pic>
        <p:nvPicPr>
          <p:cNvPr id="33" name="Graphic 32" descr="Group with solid fill">
            <a:extLst>
              <a:ext uri="{FF2B5EF4-FFF2-40B4-BE49-F238E27FC236}">
                <a16:creationId xmlns:a16="http://schemas.microsoft.com/office/drawing/2014/main" id="{54C693A2-37FF-6775-8565-3999500824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001801" y="3886291"/>
            <a:ext cx="640080" cy="64008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514B44EF-DD8E-B8F9-47CD-67727E97401B}"/>
              </a:ext>
            </a:extLst>
          </p:cNvPr>
          <p:cNvGrpSpPr/>
          <p:nvPr/>
        </p:nvGrpSpPr>
        <p:grpSpPr>
          <a:xfrm>
            <a:off x="10919910" y="3887871"/>
            <a:ext cx="909708" cy="642311"/>
            <a:chOff x="10831990" y="3887871"/>
            <a:chExt cx="909708" cy="642311"/>
          </a:xfrm>
          <a:solidFill>
            <a:schemeClr val="tx1"/>
          </a:solidFill>
        </p:grpSpPr>
        <p:pic>
          <p:nvPicPr>
            <p:cNvPr id="35" name="Graphic 34" descr="Dollar with solid fill">
              <a:extLst>
                <a:ext uri="{FF2B5EF4-FFF2-40B4-BE49-F238E27FC236}">
                  <a16:creationId xmlns:a16="http://schemas.microsoft.com/office/drawing/2014/main" id="{8977DE56-A277-1A36-EB0D-30A284857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101618" y="3887871"/>
              <a:ext cx="640080" cy="640080"/>
            </a:xfrm>
            <a:prstGeom prst="rect">
              <a:avLst/>
            </a:prstGeom>
          </p:spPr>
        </p:pic>
        <p:pic>
          <p:nvPicPr>
            <p:cNvPr id="36" name="Graphic 35" descr="Dollar with solid fill">
              <a:extLst>
                <a:ext uri="{FF2B5EF4-FFF2-40B4-BE49-F238E27FC236}">
                  <a16:creationId xmlns:a16="http://schemas.microsoft.com/office/drawing/2014/main" id="{6876D08B-3EC8-407E-4E5A-5560B8F6C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831990" y="3890102"/>
              <a:ext cx="640080" cy="64008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6C1295-98C6-B804-552A-B645B0666137}"/>
              </a:ext>
            </a:extLst>
          </p:cNvPr>
          <p:cNvGrpSpPr/>
          <p:nvPr/>
        </p:nvGrpSpPr>
        <p:grpSpPr>
          <a:xfrm>
            <a:off x="10650282" y="5295661"/>
            <a:ext cx="1179336" cy="643742"/>
            <a:chOff x="10562362" y="5295661"/>
            <a:chExt cx="1179336" cy="643742"/>
          </a:xfrm>
          <a:solidFill>
            <a:schemeClr val="tx1"/>
          </a:solidFill>
        </p:grpSpPr>
        <p:pic>
          <p:nvPicPr>
            <p:cNvPr id="38" name="Graphic 37" descr="Dollar with solid fill">
              <a:extLst>
                <a:ext uri="{FF2B5EF4-FFF2-40B4-BE49-F238E27FC236}">
                  <a16:creationId xmlns:a16="http://schemas.microsoft.com/office/drawing/2014/main" id="{BAB5DC06-7A31-8B63-AE81-C7C834022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101618" y="5295661"/>
              <a:ext cx="640080" cy="640080"/>
            </a:xfrm>
            <a:prstGeom prst="rect">
              <a:avLst/>
            </a:prstGeom>
          </p:spPr>
        </p:pic>
        <p:pic>
          <p:nvPicPr>
            <p:cNvPr id="39" name="Graphic 38" descr="Dollar with solid fill">
              <a:extLst>
                <a:ext uri="{FF2B5EF4-FFF2-40B4-BE49-F238E27FC236}">
                  <a16:creationId xmlns:a16="http://schemas.microsoft.com/office/drawing/2014/main" id="{3C109CF2-FA14-B838-49FF-B01B136DA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831990" y="5297892"/>
              <a:ext cx="640080" cy="640080"/>
            </a:xfrm>
            <a:prstGeom prst="rect">
              <a:avLst/>
            </a:prstGeom>
          </p:spPr>
        </p:pic>
        <p:pic>
          <p:nvPicPr>
            <p:cNvPr id="40" name="Graphic 39" descr="Dollar with solid fill">
              <a:extLst>
                <a:ext uri="{FF2B5EF4-FFF2-40B4-BE49-F238E27FC236}">
                  <a16:creationId xmlns:a16="http://schemas.microsoft.com/office/drawing/2014/main" id="{716151CA-87F2-8C94-C603-AD46F1C14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562362" y="5299323"/>
              <a:ext cx="640080" cy="640080"/>
            </a:xfrm>
            <a:prstGeom prst="rect">
              <a:avLst/>
            </a:prstGeom>
          </p:spPr>
        </p:pic>
      </p:grpSp>
      <p:pic>
        <p:nvPicPr>
          <p:cNvPr id="41" name="Graphic 40" descr="Woman with solid fill">
            <a:extLst>
              <a:ext uri="{FF2B5EF4-FFF2-40B4-BE49-F238E27FC236}">
                <a16:creationId xmlns:a16="http://schemas.microsoft.com/office/drawing/2014/main" id="{BD72ACE7-FC16-8804-8B31-8871BBD5BE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0001801" y="5295661"/>
            <a:ext cx="640080" cy="64008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FF7B75-CFA7-FA55-7D7D-4D82867030AE}"/>
              </a:ext>
            </a:extLst>
          </p:cNvPr>
          <p:cNvCxnSpPr>
            <a:cxnSpLocks/>
          </p:cNvCxnSpPr>
          <p:nvPr/>
        </p:nvCxnSpPr>
        <p:spPr>
          <a:xfrm>
            <a:off x="377529" y="3509467"/>
            <a:ext cx="11320745" cy="0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BCF031-919E-6631-40F9-DF08F205AE05}"/>
              </a:ext>
            </a:extLst>
          </p:cNvPr>
          <p:cNvCxnSpPr>
            <a:cxnSpLocks/>
          </p:cNvCxnSpPr>
          <p:nvPr/>
        </p:nvCxnSpPr>
        <p:spPr>
          <a:xfrm>
            <a:off x="377529" y="4906355"/>
            <a:ext cx="11320745" cy="0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43C2859-9D34-5F6D-6EE1-42E5F9A6DE88}"/>
              </a:ext>
            </a:extLst>
          </p:cNvPr>
          <p:cNvSpPr txBox="1"/>
          <p:nvPr/>
        </p:nvSpPr>
        <p:spPr>
          <a:xfrm>
            <a:off x="377529" y="2627428"/>
            <a:ext cx="11737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48CEE4"/>
                </a:solidFill>
                <a:latin typeface="+mj-lt"/>
              </a:rPr>
              <a:t>General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6383C1-1637-FFEF-CBD4-A75C30DE3F43}"/>
              </a:ext>
            </a:extLst>
          </p:cNvPr>
          <p:cNvSpPr txBox="1"/>
          <p:nvPr/>
        </p:nvSpPr>
        <p:spPr>
          <a:xfrm>
            <a:off x="377529" y="4012407"/>
            <a:ext cx="13042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48CEE4"/>
                </a:solidFill>
                <a:latin typeface="+mj-lt"/>
              </a:rPr>
              <a:t>Targeted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D775C2-4361-F409-576B-4CE5CBA30391}"/>
              </a:ext>
            </a:extLst>
          </p:cNvPr>
          <p:cNvSpPr txBox="1"/>
          <p:nvPr/>
        </p:nvSpPr>
        <p:spPr>
          <a:xfrm>
            <a:off x="377529" y="5409295"/>
            <a:ext cx="16129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48CEE4"/>
                </a:solidFill>
                <a:latin typeface="+mj-lt"/>
              </a:rPr>
              <a:t>Specialized</a:t>
            </a:r>
          </a:p>
        </p:txBody>
      </p:sp>
    </p:spTree>
    <p:extLst>
      <p:ext uri="{BB962C8B-B14F-4D97-AF65-F5344CB8AC3E}">
        <p14:creationId xmlns:p14="http://schemas.microsoft.com/office/powerpoint/2010/main" val="3503913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Illustration of a Mobile device and stopwatch with data stream in purple and blue color">
            <a:extLst>
              <a:ext uri="{FF2B5EF4-FFF2-40B4-BE49-F238E27FC236}">
                <a16:creationId xmlns:a16="http://schemas.microsoft.com/office/drawing/2014/main" id="{088A0D32-6FA1-1F5A-B322-CD292A18F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1344968"/>
            <a:ext cx="700686" cy="700686"/>
          </a:xfrm>
          <a:prstGeom prst="rect">
            <a:avLst/>
          </a:prstGeom>
        </p:spPr>
      </p:pic>
      <p:sp>
        <p:nvSpPr>
          <p:cNvPr id="86" name="Text Placeholder 19">
            <a:extLst>
              <a:ext uri="{FF2B5EF4-FFF2-40B4-BE49-F238E27FC236}">
                <a16:creationId xmlns:a16="http://schemas.microsoft.com/office/drawing/2014/main" id="{442E28B1-D6C3-B68B-F45F-65996EEC3166}"/>
              </a:ext>
            </a:extLst>
          </p:cNvPr>
          <p:cNvSpPr txBox="1">
            <a:spLocks/>
          </p:cNvSpPr>
          <p:nvPr/>
        </p:nvSpPr>
        <p:spPr>
          <a:xfrm>
            <a:off x="1373187" y="1418312"/>
            <a:ext cx="1622732" cy="55399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0" indent="0" algn="l" defTabSz="932742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-5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rgbClr val="CD9AD0"/>
                    </a:gs>
                    <a:gs pos="74000">
                      <a:srgbClr val="8EC8E8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Enhanced Productivity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407483A5-07A9-B749-6897-B8A760F30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9437" y="2209063"/>
            <a:ext cx="3427250" cy="1647197"/>
          </a:xfrm>
          <a:prstGeom prst="roundRect">
            <a:avLst>
              <a:gd name="adj" fmla="val 4514"/>
            </a:avLst>
          </a:prstGeom>
          <a:solidFill>
            <a:schemeClr val="bg1">
              <a:lumMod val="85000"/>
              <a:lumOff val="15000"/>
            </a:schemeClr>
          </a:solidFill>
          <a:ln w="6350" cap="flat" cmpd="sng" algn="ctr">
            <a:solidFill>
              <a:srgbClr val="50E6FF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0" name="Rounded Rectangle 34_1">
            <a:extLst>
              <a:ext uri="{FF2B5EF4-FFF2-40B4-BE49-F238E27FC236}">
                <a16:creationId xmlns:a16="http://schemas.microsoft.com/office/drawing/2014/main" id="{A692BFBE-B1FD-14EF-618A-B97A191EDBE9}"/>
              </a:ext>
            </a:extLst>
          </p:cNvPr>
          <p:cNvSpPr/>
          <p:nvPr/>
        </p:nvSpPr>
        <p:spPr bwMode="auto">
          <a:xfrm>
            <a:off x="1423849" y="2209063"/>
            <a:ext cx="1738425" cy="310592"/>
          </a:xfrm>
          <a:prstGeom prst="roundRect">
            <a:avLst>
              <a:gd name="adj" fmla="val 4514"/>
            </a:avLst>
          </a:prstGeom>
          <a:noFill/>
          <a:ln w="6350" cap="flat" cmpd="sng" algn="ctr">
            <a:noFill/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80" tIns="45720" rIns="182880" bIns="73152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Worker productivity</a:t>
            </a: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C1419B1C-3279-814C-CA99-E4F5A22678A3}"/>
              </a:ext>
            </a:extLst>
          </p:cNvPr>
          <p:cNvSpPr/>
          <p:nvPr/>
        </p:nvSpPr>
        <p:spPr bwMode="auto">
          <a:xfrm>
            <a:off x="674524" y="2495769"/>
            <a:ext cx="3237076" cy="271988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Content summarization, analysis, &amp; generation</a:t>
            </a:r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546B58D7-3A09-77C2-850C-5B9F223AA808}"/>
              </a:ext>
            </a:extLst>
          </p:cNvPr>
          <p:cNvSpPr/>
          <p:nvPr/>
        </p:nvSpPr>
        <p:spPr bwMode="auto">
          <a:xfrm>
            <a:off x="674524" y="2824388"/>
            <a:ext cx="3237076" cy="271988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Communications (internal &amp; external)</a:t>
            </a:r>
          </a:p>
        </p:txBody>
      </p:sp>
      <p:sp>
        <p:nvSpPr>
          <p:cNvPr id="251" name="Rectangle: Rounded Corners 250">
            <a:extLst>
              <a:ext uri="{FF2B5EF4-FFF2-40B4-BE49-F238E27FC236}">
                <a16:creationId xmlns:a16="http://schemas.microsoft.com/office/drawing/2014/main" id="{BA9C53F1-F2F9-EE68-795B-4871A5BD3948}"/>
              </a:ext>
            </a:extLst>
          </p:cNvPr>
          <p:cNvSpPr/>
          <p:nvPr/>
        </p:nvSpPr>
        <p:spPr bwMode="auto">
          <a:xfrm>
            <a:off x="674524" y="3153008"/>
            <a:ext cx="3237076" cy="271988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Knowledge supplementation – advisors &amp; chatbots</a:t>
            </a:r>
          </a:p>
        </p:txBody>
      </p:sp>
      <p:sp>
        <p:nvSpPr>
          <p:cNvPr id="283" name="Rectangle: Rounded Corners 282">
            <a:extLst>
              <a:ext uri="{FF2B5EF4-FFF2-40B4-BE49-F238E27FC236}">
                <a16:creationId xmlns:a16="http://schemas.microsoft.com/office/drawing/2014/main" id="{D33B41B3-C41B-DFAD-0E74-3C0F94D461EE}"/>
              </a:ext>
            </a:extLst>
          </p:cNvPr>
          <p:cNvSpPr/>
          <p:nvPr/>
        </p:nvSpPr>
        <p:spPr bwMode="auto">
          <a:xfrm>
            <a:off x="674524" y="3486411"/>
            <a:ext cx="3237076" cy="271988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Administrative, routine tasks</a:t>
            </a:r>
          </a:p>
        </p:txBody>
      </p:sp>
      <p:sp>
        <p:nvSpPr>
          <p:cNvPr id="315" name="Rectangle: Rounded Corners 314">
            <a:extLst>
              <a:ext uri="{FF2B5EF4-FFF2-40B4-BE49-F238E27FC236}">
                <a16:creationId xmlns:a16="http://schemas.microsoft.com/office/drawing/2014/main" id="{4569844E-DA5C-0F1A-A48F-9F260B2D6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9437" y="4000071"/>
            <a:ext cx="3427250" cy="703018"/>
          </a:xfrm>
          <a:prstGeom prst="roundRect">
            <a:avLst>
              <a:gd name="adj" fmla="val 8352"/>
            </a:avLst>
          </a:prstGeom>
          <a:solidFill>
            <a:schemeClr val="bg1">
              <a:lumMod val="85000"/>
              <a:lumOff val="15000"/>
            </a:schemeClr>
          </a:solidFill>
          <a:ln w="6350" cap="flat" cmpd="sng" algn="ctr">
            <a:solidFill>
              <a:srgbClr val="50E6FF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56" name="Rounded Rectangle 67_1">
            <a:extLst>
              <a:ext uri="{FF2B5EF4-FFF2-40B4-BE49-F238E27FC236}">
                <a16:creationId xmlns:a16="http://schemas.microsoft.com/office/drawing/2014/main" id="{A0B39E78-BF0C-0F8D-66CD-425F9C877909}"/>
              </a:ext>
            </a:extLst>
          </p:cNvPr>
          <p:cNvSpPr/>
          <p:nvPr/>
        </p:nvSpPr>
        <p:spPr bwMode="auto">
          <a:xfrm>
            <a:off x="1327285" y="4000071"/>
            <a:ext cx="1931554" cy="319433"/>
          </a:xfrm>
          <a:prstGeom prst="roundRect">
            <a:avLst>
              <a:gd name="adj" fmla="val 8352"/>
            </a:avLst>
          </a:prstGeom>
          <a:noFill/>
          <a:ln w="6350" cap="flat" cmpd="sng" algn="ctr">
            <a:noFill/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80" tIns="45720" rIns="182880" bIns="73152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Developer productivity</a:t>
            </a:r>
          </a:p>
        </p:txBody>
      </p:sp>
      <p:sp>
        <p:nvSpPr>
          <p:cNvPr id="357" name="Rectangle: Rounded Corners 356">
            <a:extLst>
              <a:ext uri="{FF2B5EF4-FFF2-40B4-BE49-F238E27FC236}">
                <a16:creationId xmlns:a16="http://schemas.microsoft.com/office/drawing/2014/main" id="{110D47BF-663C-8D1A-1C8E-0898C7884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182137" y="2209063"/>
            <a:ext cx="3427250" cy="1062716"/>
          </a:xfrm>
          <a:prstGeom prst="roundRect">
            <a:avLst>
              <a:gd name="adj" fmla="val 7203"/>
            </a:avLst>
          </a:prstGeom>
          <a:solidFill>
            <a:schemeClr val="bg1">
              <a:lumMod val="85000"/>
              <a:lumOff val="15000"/>
            </a:schemeClr>
          </a:solidFill>
          <a:ln w="6350" cap="flat" cmpd="sng" algn="ctr">
            <a:solidFill>
              <a:srgbClr val="50E6FF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58" name="Rectangle: Rounded Corners 357">
            <a:extLst>
              <a:ext uri="{FF2B5EF4-FFF2-40B4-BE49-F238E27FC236}">
                <a16:creationId xmlns:a16="http://schemas.microsoft.com/office/drawing/2014/main" id="{67207194-6F61-18DE-248F-4ACEE6A0D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182137" y="3451037"/>
            <a:ext cx="3427250" cy="1349526"/>
          </a:xfrm>
          <a:prstGeom prst="roundRect">
            <a:avLst>
              <a:gd name="adj" fmla="val 6279"/>
            </a:avLst>
          </a:prstGeom>
          <a:solidFill>
            <a:schemeClr val="bg1">
              <a:lumMod val="85000"/>
              <a:lumOff val="15000"/>
            </a:schemeClr>
          </a:solidFill>
          <a:ln w="6350" cap="flat" cmpd="sng" algn="ctr">
            <a:solidFill>
              <a:srgbClr val="50E6FF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64" name="Rectangle: Rounded Corners 363">
            <a:extLst>
              <a:ext uri="{FF2B5EF4-FFF2-40B4-BE49-F238E27FC236}">
                <a16:creationId xmlns:a16="http://schemas.microsoft.com/office/drawing/2014/main" id="{FA819CF1-EB4E-1B9B-B870-0A13394F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80787" y="3655441"/>
            <a:ext cx="3427250" cy="1258713"/>
          </a:xfrm>
          <a:prstGeom prst="roundRect">
            <a:avLst>
              <a:gd name="adj" fmla="val 4514"/>
            </a:avLst>
          </a:prstGeom>
          <a:solidFill>
            <a:schemeClr val="bg1">
              <a:lumMod val="85000"/>
              <a:lumOff val="15000"/>
            </a:schemeClr>
          </a:solidFill>
          <a:ln w="6350" cap="flat" cmpd="sng" algn="ctr">
            <a:solidFill>
              <a:srgbClr val="50E6FF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68" name="Rectangle: Rounded Corners 367">
            <a:extLst>
              <a:ext uri="{FF2B5EF4-FFF2-40B4-BE49-F238E27FC236}">
                <a16:creationId xmlns:a16="http://schemas.microsoft.com/office/drawing/2014/main" id="{E249165A-73CD-14DF-21CD-D5CD02F17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80787" y="2209063"/>
            <a:ext cx="3427250" cy="1292835"/>
          </a:xfrm>
          <a:prstGeom prst="roundRect">
            <a:avLst>
              <a:gd name="adj" fmla="val 4514"/>
            </a:avLst>
          </a:prstGeom>
          <a:solidFill>
            <a:schemeClr val="bg1">
              <a:lumMod val="85000"/>
              <a:lumOff val="15000"/>
            </a:schemeClr>
          </a:solidFill>
          <a:ln w="6350" cap="flat" cmpd="sng" algn="ctr">
            <a:solidFill>
              <a:srgbClr val="50E6FF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72" name="Rectangle: Rounded Corners 371">
            <a:extLst>
              <a:ext uri="{FF2B5EF4-FFF2-40B4-BE49-F238E27FC236}">
                <a16:creationId xmlns:a16="http://schemas.microsoft.com/office/drawing/2014/main" id="{1A518BF9-7987-896F-9B0E-6EE2872BE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80787" y="5067697"/>
            <a:ext cx="3427250" cy="1258713"/>
          </a:xfrm>
          <a:prstGeom prst="roundRect">
            <a:avLst>
              <a:gd name="adj" fmla="val 5460"/>
            </a:avLst>
          </a:prstGeom>
          <a:solidFill>
            <a:schemeClr val="bg1">
              <a:lumMod val="85000"/>
              <a:lumOff val="15000"/>
            </a:schemeClr>
          </a:solidFill>
          <a:ln w="6350" cap="flat" cmpd="sng" algn="ctr">
            <a:solidFill>
              <a:srgbClr val="50E6FF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45720" rIns="18288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76" name="Rectangle: Rounded Corners 375">
            <a:extLst>
              <a:ext uri="{FF2B5EF4-FFF2-40B4-BE49-F238E27FC236}">
                <a16:creationId xmlns:a16="http://schemas.microsoft.com/office/drawing/2014/main" id="{AB6590FC-9264-53D9-74B4-883DE7A1E319}"/>
              </a:ext>
            </a:extLst>
          </p:cNvPr>
          <p:cNvSpPr/>
          <p:nvPr/>
        </p:nvSpPr>
        <p:spPr bwMode="auto">
          <a:xfrm>
            <a:off x="674525" y="4333474"/>
            <a:ext cx="3237076" cy="271988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GitHub</a:t>
            </a:r>
          </a:p>
        </p:txBody>
      </p:sp>
      <p:pic>
        <p:nvPicPr>
          <p:cNvPr id="401" name="Picture 7" descr="Illustration of a monitor and graduation cap in teal and yellow color">
            <a:extLst>
              <a:ext uri="{FF2B5EF4-FFF2-40B4-BE49-F238E27FC236}">
                <a16:creationId xmlns:a16="http://schemas.microsoft.com/office/drawing/2014/main" id="{E48D9F51-156C-594B-574C-CE1E747D3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550" y="1344968"/>
            <a:ext cx="700686" cy="700686"/>
          </a:xfrm>
          <a:prstGeom prst="rect">
            <a:avLst/>
          </a:prstGeom>
        </p:spPr>
      </p:pic>
      <p:sp>
        <p:nvSpPr>
          <p:cNvPr id="423" name="Text Placeholder 19">
            <a:extLst>
              <a:ext uri="{FF2B5EF4-FFF2-40B4-BE49-F238E27FC236}">
                <a16:creationId xmlns:a16="http://schemas.microsoft.com/office/drawing/2014/main" id="{59EDFA67-ED73-B030-758A-07F6C150F2B9}"/>
              </a:ext>
            </a:extLst>
          </p:cNvPr>
          <p:cNvSpPr txBox="1">
            <a:spLocks/>
          </p:cNvSpPr>
          <p:nvPr/>
        </p:nvSpPr>
        <p:spPr>
          <a:xfrm>
            <a:off x="5169774" y="1418312"/>
            <a:ext cx="1622732" cy="55399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0" indent="0" algn="l" defTabSz="932742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-5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rgbClr val="CD9AD0"/>
                    </a:gs>
                    <a:gs pos="74000">
                      <a:srgbClr val="8EC8E8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Augmented Cognition</a:t>
            </a:r>
          </a:p>
        </p:txBody>
      </p:sp>
      <p:sp>
        <p:nvSpPr>
          <p:cNvPr id="450" name="Rounded Rectangle 36_1">
            <a:extLst>
              <a:ext uri="{FF2B5EF4-FFF2-40B4-BE49-F238E27FC236}">
                <a16:creationId xmlns:a16="http://schemas.microsoft.com/office/drawing/2014/main" id="{654426CC-E738-C500-F92B-8E8FE760DEE9}"/>
              </a:ext>
            </a:extLst>
          </p:cNvPr>
          <p:cNvSpPr/>
          <p:nvPr/>
        </p:nvSpPr>
        <p:spPr bwMode="auto">
          <a:xfrm>
            <a:off x="5279285" y="2209063"/>
            <a:ext cx="1630254" cy="310592"/>
          </a:xfrm>
          <a:prstGeom prst="roundRect">
            <a:avLst>
              <a:gd name="adj" fmla="val 4514"/>
            </a:avLst>
          </a:prstGeom>
          <a:noFill/>
          <a:ln w="6350" cap="flat" cmpd="sng" algn="ctr">
            <a:noFill/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80" tIns="45720" rIns="182880" bIns="73152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Analyst assistance</a:t>
            </a:r>
          </a:p>
        </p:txBody>
      </p:sp>
      <p:sp>
        <p:nvSpPr>
          <p:cNvPr id="462" name="Rectangle: Rounded Corners 461">
            <a:extLst>
              <a:ext uri="{FF2B5EF4-FFF2-40B4-BE49-F238E27FC236}">
                <a16:creationId xmlns:a16="http://schemas.microsoft.com/office/drawing/2014/main" id="{83C21024-E1B2-F4BE-D415-3D7B77E74C37}"/>
              </a:ext>
            </a:extLst>
          </p:cNvPr>
          <p:cNvSpPr/>
          <p:nvPr/>
        </p:nvSpPr>
        <p:spPr bwMode="auto">
          <a:xfrm>
            <a:off x="4475874" y="2495769"/>
            <a:ext cx="3237076" cy="271988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Research, data collection, data extraction</a:t>
            </a:r>
          </a:p>
        </p:txBody>
      </p:sp>
      <p:sp>
        <p:nvSpPr>
          <p:cNvPr id="480" name="Rectangle: Rounded Corners 479">
            <a:extLst>
              <a:ext uri="{FF2B5EF4-FFF2-40B4-BE49-F238E27FC236}">
                <a16:creationId xmlns:a16="http://schemas.microsoft.com/office/drawing/2014/main" id="{E84B430F-DFF9-526A-4614-35FE2BAF06D1}"/>
              </a:ext>
            </a:extLst>
          </p:cNvPr>
          <p:cNvSpPr/>
          <p:nvPr/>
        </p:nvSpPr>
        <p:spPr bwMode="auto">
          <a:xfrm>
            <a:off x="4475874" y="2824388"/>
            <a:ext cx="3237076" cy="271988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Intel analysis &amp; interpretation</a:t>
            </a:r>
          </a:p>
        </p:txBody>
      </p:sp>
      <p:sp>
        <p:nvSpPr>
          <p:cNvPr id="499" name="Rectangle: Rounded Corners 498">
            <a:extLst>
              <a:ext uri="{FF2B5EF4-FFF2-40B4-BE49-F238E27FC236}">
                <a16:creationId xmlns:a16="http://schemas.microsoft.com/office/drawing/2014/main" id="{98A8DA65-0125-C187-B36F-564491068288}"/>
              </a:ext>
            </a:extLst>
          </p:cNvPr>
          <p:cNvSpPr/>
          <p:nvPr/>
        </p:nvSpPr>
        <p:spPr bwMode="auto">
          <a:xfrm>
            <a:off x="4475874" y="3153008"/>
            <a:ext cx="3237076" cy="271988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Insight / hypothesis generation</a:t>
            </a:r>
          </a:p>
        </p:txBody>
      </p:sp>
      <p:sp>
        <p:nvSpPr>
          <p:cNvPr id="524" name="Rounded Rectangle 32_1">
            <a:extLst>
              <a:ext uri="{FF2B5EF4-FFF2-40B4-BE49-F238E27FC236}">
                <a16:creationId xmlns:a16="http://schemas.microsoft.com/office/drawing/2014/main" id="{D507F675-AFEE-7E0B-5D64-964956D9875D}"/>
              </a:ext>
            </a:extLst>
          </p:cNvPr>
          <p:cNvSpPr/>
          <p:nvPr/>
        </p:nvSpPr>
        <p:spPr bwMode="auto">
          <a:xfrm>
            <a:off x="5029954" y="3655441"/>
            <a:ext cx="2128916" cy="310592"/>
          </a:xfrm>
          <a:prstGeom prst="roundRect">
            <a:avLst>
              <a:gd name="adj" fmla="val 4514"/>
            </a:avLst>
          </a:prstGeom>
          <a:noFill/>
          <a:ln w="6350" cap="flat" cmpd="sng" algn="ctr">
            <a:noFill/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80" tIns="45720" rIns="182880" bIns="73152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Whole of mission support</a:t>
            </a:r>
          </a:p>
        </p:txBody>
      </p:sp>
      <p:sp>
        <p:nvSpPr>
          <p:cNvPr id="533" name="Rectangle: Rounded Corners 532">
            <a:extLst>
              <a:ext uri="{FF2B5EF4-FFF2-40B4-BE49-F238E27FC236}">
                <a16:creationId xmlns:a16="http://schemas.microsoft.com/office/drawing/2014/main" id="{9181A44D-A36C-C0A9-1DC0-2823BDBC5083}"/>
              </a:ext>
            </a:extLst>
          </p:cNvPr>
          <p:cNvSpPr/>
          <p:nvPr/>
        </p:nvSpPr>
        <p:spPr bwMode="auto">
          <a:xfrm>
            <a:off x="4475874" y="3942496"/>
            <a:ext cx="3237076" cy="271988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Personnel &amp; facilities management</a:t>
            </a:r>
          </a:p>
        </p:txBody>
      </p: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5503CED6-7525-87E9-BD0F-FF37F1717544}"/>
              </a:ext>
            </a:extLst>
          </p:cNvPr>
          <p:cNvSpPr/>
          <p:nvPr/>
        </p:nvSpPr>
        <p:spPr bwMode="auto">
          <a:xfrm>
            <a:off x="4475874" y="4260440"/>
            <a:ext cx="3237076" cy="271988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Financial understanding</a:t>
            </a:r>
          </a:p>
        </p:txBody>
      </p:sp>
      <p:sp>
        <p:nvSpPr>
          <p:cNvPr id="562" name="Rectangle: Rounded Corners 561">
            <a:extLst>
              <a:ext uri="{FF2B5EF4-FFF2-40B4-BE49-F238E27FC236}">
                <a16:creationId xmlns:a16="http://schemas.microsoft.com/office/drawing/2014/main" id="{6EC1244E-31BD-8967-C536-5CF6339352F3}"/>
              </a:ext>
            </a:extLst>
          </p:cNvPr>
          <p:cNvSpPr/>
          <p:nvPr/>
        </p:nvSpPr>
        <p:spPr bwMode="auto">
          <a:xfrm>
            <a:off x="4475874" y="4578384"/>
            <a:ext cx="3237076" cy="271988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Training and professional development</a:t>
            </a:r>
          </a:p>
        </p:txBody>
      </p:sp>
      <p:sp>
        <p:nvSpPr>
          <p:cNvPr id="583" name="Rounded Rectangle 63_1">
            <a:extLst>
              <a:ext uri="{FF2B5EF4-FFF2-40B4-BE49-F238E27FC236}">
                <a16:creationId xmlns:a16="http://schemas.microsoft.com/office/drawing/2014/main" id="{B122DFCA-69A8-69D4-E22D-35267B5F9BA1}"/>
              </a:ext>
            </a:extLst>
          </p:cNvPr>
          <p:cNvSpPr/>
          <p:nvPr/>
        </p:nvSpPr>
        <p:spPr bwMode="auto">
          <a:xfrm>
            <a:off x="4270835" y="5067697"/>
            <a:ext cx="3647153" cy="313539"/>
          </a:xfrm>
          <a:prstGeom prst="roundRect">
            <a:avLst>
              <a:gd name="adj" fmla="val 5460"/>
            </a:avLst>
          </a:prstGeom>
          <a:noFill/>
          <a:ln w="6350" cap="flat" cmpd="sng" algn="ctr">
            <a:noFill/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80" tIns="45720" rIns="182880" bIns="73152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Operations based; data driven decision making </a:t>
            </a:r>
          </a:p>
        </p:txBody>
      </p:sp>
      <p:sp>
        <p:nvSpPr>
          <p:cNvPr id="591" name="Rectangle: Rounded Corners 590">
            <a:extLst>
              <a:ext uri="{FF2B5EF4-FFF2-40B4-BE49-F238E27FC236}">
                <a16:creationId xmlns:a16="http://schemas.microsoft.com/office/drawing/2014/main" id="{CDE05CA0-7DF5-6701-0807-E2996CECCF4E}"/>
              </a:ext>
            </a:extLst>
          </p:cNvPr>
          <p:cNvSpPr/>
          <p:nvPr/>
        </p:nvSpPr>
        <p:spPr bwMode="auto">
          <a:xfrm>
            <a:off x="4475874" y="5354750"/>
            <a:ext cx="3237076" cy="336659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Real-time information cycle; Knowledge supplementation – advisors &amp; chatbots</a:t>
            </a:r>
          </a:p>
        </p:txBody>
      </p:sp>
      <p:sp>
        <p:nvSpPr>
          <p:cNvPr id="602" name="Rectangle: Rounded Corners 601">
            <a:extLst>
              <a:ext uri="{FF2B5EF4-FFF2-40B4-BE49-F238E27FC236}">
                <a16:creationId xmlns:a16="http://schemas.microsoft.com/office/drawing/2014/main" id="{6BEC523F-81BE-21AF-D363-93D1FF4155D9}"/>
              </a:ext>
            </a:extLst>
          </p:cNvPr>
          <p:cNvSpPr/>
          <p:nvPr/>
        </p:nvSpPr>
        <p:spPr bwMode="auto">
          <a:xfrm>
            <a:off x="4475874" y="5729510"/>
            <a:ext cx="3237076" cy="247508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Information fusions across datasets </a:t>
            </a:r>
          </a:p>
        </p:txBody>
      </p:sp>
      <p:sp>
        <p:nvSpPr>
          <p:cNvPr id="612" name="Rectangle: Rounded Corners 611">
            <a:extLst>
              <a:ext uri="{FF2B5EF4-FFF2-40B4-BE49-F238E27FC236}">
                <a16:creationId xmlns:a16="http://schemas.microsoft.com/office/drawing/2014/main" id="{BBA779D0-540A-85D4-E0EE-73680AD227FA}"/>
              </a:ext>
            </a:extLst>
          </p:cNvPr>
          <p:cNvSpPr/>
          <p:nvPr/>
        </p:nvSpPr>
        <p:spPr bwMode="auto">
          <a:xfrm>
            <a:off x="4475874" y="6015119"/>
            <a:ext cx="3237076" cy="247508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Anomaly detection </a:t>
            </a:r>
          </a:p>
        </p:txBody>
      </p:sp>
      <p:pic>
        <p:nvPicPr>
          <p:cNvPr id="623" name="Picture 13" descr="Illustration of a leaf with data stream in teal and green color">
            <a:extLst>
              <a:ext uri="{FF2B5EF4-FFF2-40B4-BE49-F238E27FC236}">
                <a16:creationId xmlns:a16="http://schemas.microsoft.com/office/drawing/2014/main" id="{31A7925E-442F-B01C-7F48-B81716244C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182137" y="1344968"/>
            <a:ext cx="700686" cy="700686"/>
          </a:xfrm>
          <a:prstGeom prst="rect">
            <a:avLst/>
          </a:prstGeom>
        </p:spPr>
      </p:pic>
      <p:sp>
        <p:nvSpPr>
          <p:cNvPr id="631" name="Text Placeholder 19">
            <a:extLst>
              <a:ext uri="{FF2B5EF4-FFF2-40B4-BE49-F238E27FC236}">
                <a16:creationId xmlns:a16="http://schemas.microsoft.com/office/drawing/2014/main" id="{CA58AC22-2E20-4738-C90B-FE83E7EF95AD}"/>
              </a:ext>
            </a:extLst>
          </p:cNvPr>
          <p:cNvSpPr txBox="1">
            <a:spLocks/>
          </p:cNvSpPr>
          <p:nvPr/>
        </p:nvSpPr>
        <p:spPr>
          <a:xfrm>
            <a:off x="8966361" y="1418312"/>
            <a:ext cx="1622732" cy="55399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0" indent="0" algn="l" defTabSz="932742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-5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rgbClr val="CD9AD0"/>
                    </a:gs>
                    <a:gs pos="74000">
                      <a:srgbClr val="8EC8E8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Accelerated Discovery</a:t>
            </a:r>
          </a:p>
        </p:txBody>
      </p:sp>
      <p:sp>
        <p:nvSpPr>
          <p:cNvPr id="639" name="Rounded Rectangle 56_1">
            <a:extLst>
              <a:ext uri="{FF2B5EF4-FFF2-40B4-BE49-F238E27FC236}">
                <a16:creationId xmlns:a16="http://schemas.microsoft.com/office/drawing/2014/main" id="{03976314-23CE-3730-C4D0-3442D534468C}"/>
              </a:ext>
            </a:extLst>
          </p:cNvPr>
          <p:cNvSpPr/>
          <p:nvPr/>
        </p:nvSpPr>
        <p:spPr bwMode="auto">
          <a:xfrm>
            <a:off x="8965860" y="2209063"/>
            <a:ext cx="1859805" cy="316486"/>
          </a:xfrm>
          <a:prstGeom prst="roundRect">
            <a:avLst>
              <a:gd name="adj" fmla="val 7203"/>
            </a:avLst>
          </a:prstGeom>
          <a:noFill/>
          <a:ln w="6350" cap="flat" cmpd="sng" algn="ctr">
            <a:noFill/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80" tIns="45720" rIns="182880" bIns="73152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Mission advancement</a:t>
            </a:r>
          </a:p>
        </p:txBody>
      </p:sp>
      <p:sp>
        <p:nvSpPr>
          <p:cNvPr id="641" name="Rectangle: Rounded Corners 640">
            <a:extLst>
              <a:ext uri="{FF2B5EF4-FFF2-40B4-BE49-F238E27FC236}">
                <a16:creationId xmlns:a16="http://schemas.microsoft.com/office/drawing/2014/main" id="{8BF9F75F-A11A-1BE7-272E-6904628BA12D}"/>
              </a:ext>
            </a:extLst>
          </p:cNvPr>
          <p:cNvSpPr/>
          <p:nvPr/>
        </p:nvSpPr>
        <p:spPr bwMode="auto">
          <a:xfrm>
            <a:off x="8277224" y="2495769"/>
            <a:ext cx="3237076" cy="271988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Cybersecurity &amp; information assurance</a:t>
            </a:r>
          </a:p>
        </p:txBody>
      </p:sp>
      <p:sp>
        <p:nvSpPr>
          <p:cNvPr id="647" name="Rectangle: Rounded Corners 646">
            <a:extLst>
              <a:ext uri="{FF2B5EF4-FFF2-40B4-BE49-F238E27FC236}">
                <a16:creationId xmlns:a16="http://schemas.microsoft.com/office/drawing/2014/main" id="{E0B52695-EF6D-E96A-5BAC-2CF6DFA5A5B1}"/>
              </a:ext>
            </a:extLst>
          </p:cNvPr>
          <p:cNvSpPr/>
          <p:nvPr/>
        </p:nvSpPr>
        <p:spPr bwMode="auto">
          <a:xfrm>
            <a:off x="8277224" y="2824388"/>
            <a:ext cx="3237076" cy="271988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Predictive modeling &amp; forecasting</a:t>
            </a:r>
          </a:p>
        </p:txBody>
      </p:sp>
      <p:sp>
        <p:nvSpPr>
          <p:cNvPr id="655" name="Rounded Rectangle 57_1">
            <a:extLst>
              <a:ext uri="{FF2B5EF4-FFF2-40B4-BE49-F238E27FC236}">
                <a16:creationId xmlns:a16="http://schemas.microsoft.com/office/drawing/2014/main" id="{05AC18FE-7DD9-6FDC-4455-CA1FE48FF5A3}"/>
              </a:ext>
            </a:extLst>
          </p:cNvPr>
          <p:cNvSpPr/>
          <p:nvPr/>
        </p:nvSpPr>
        <p:spPr bwMode="auto">
          <a:xfrm>
            <a:off x="9172840" y="3451037"/>
            <a:ext cx="1445845" cy="313539"/>
          </a:xfrm>
          <a:prstGeom prst="roundRect">
            <a:avLst>
              <a:gd name="adj" fmla="val 6279"/>
            </a:avLst>
          </a:prstGeom>
          <a:noFill/>
          <a:ln w="6350" cap="flat" cmpd="sng" algn="ctr">
            <a:noFill/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80" tIns="45720" rIns="182880" bIns="73152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Novel discovery</a:t>
            </a:r>
          </a:p>
        </p:txBody>
      </p:sp>
      <p:sp>
        <p:nvSpPr>
          <p:cNvPr id="657" name="Rectangle: Rounded Corners 656">
            <a:extLst>
              <a:ext uri="{FF2B5EF4-FFF2-40B4-BE49-F238E27FC236}">
                <a16:creationId xmlns:a16="http://schemas.microsoft.com/office/drawing/2014/main" id="{DB323357-5262-14EC-49B5-E6074EA0D4AB}"/>
              </a:ext>
            </a:extLst>
          </p:cNvPr>
          <p:cNvSpPr/>
          <p:nvPr/>
        </p:nvSpPr>
        <p:spPr bwMode="auto">
          <a:xfrm>
            <a:off x="8277224" y="3736171"/>
            <a:ext cx="3237076" cy="271988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Material science advancements</a:t>
            </a:r>
          </a:p>
        </p:txBody>
      </p:sp>
      <p:sp>
        <p:nvSpPr>
          <p:cNvPr id="660" name="Rectangle: Rounded Corners 659">
            <a:extLst>
              <a:ext uri="{FF2B5EF4-FFF2-40B4-BE49-F238E27FC236}">
                <a16:creationId xmlns:a16="http://schemas.microsoft.com/office/drawing/2014/main" id="{B718B21F-7410-1D59-F4F2-2176310A25B6}"/>
              </a:ext>
            </a:extLst>
          </p:cNvPr>
          <p:cNvSpPr/>
          <p:nvPr/>
        </p:nvSpPr>
        <p:spPr bwMode="auto">
          <a:xfrm>
            <a:off x="8277224" y="4083636"/>
            <a:ext cx="3237076" cy="271988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Gaming + Modeling &amp; Simulation</a:t>
            </a:r>
          </a:p>
        </p:txBody>
      </p:sp>
      <p:sp>
        <p:nvSpPr>
          <p:cNvPr id="661" name="Rectangle: Rounded Corners 660">
            <a:extLst>
              <a:ext uri="{FF2B5EF4-FFF2-40B4-BE49-F238E27FC236}">
                <a16:creationId xmlns:a16="http://schemas.microsoft.com/office/drawing/2014/main" id="{EC0EC481-FCF2-6EBC-426F-9E521D7F6108}"/>
              </a:ext>
            </a:extLst>
          </p:cNvPr>
          <p:cNvSpPr/>
          <p:nvPr/>
        </p:nvSpPr>
        <p:spPr bwMode="auto">
          <a:xfrm>
            <a:off x="8277224" y="4431101"/>
            <a:ext cx="3237076" cy="271988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Multi-domain information fusion w/ insights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DF1A20-22B0-3E22-2188-F52B57B6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Applied AI</a:t>
            </a:r>
          </a:p>
        </p:txBody>
      </p:sp>
    </p:spTree>
    <p:extLst>
      <p:ext uri="{BB962C8B-B14F-4D97-AF65-F5344CB8AC3E}">
        <p14:creationId xmlns:p14="http://schemas.microsoft.com/office/powerpoint/2010/main" val="304148136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7B220-0255-AF79-E81B-69D8A44AE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Non-agentic Workflow (zero-shot)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0F010D5-8C6A-0178-D0A3-A10099AA9B66}"/>
              </a:ext>
            </a:extLst>
          </p:cNvPr>
          <p:cNvGrpSpPr/>
          <p:nvPr/>
        </p:nvGrpSpPr>
        <p:grpSpPr>
          <a:xfrm>
            <a:off x="1461247" y="1300522"/>
            <a:ext cx="9269503" cy="5100278"/>
            <a:chOff x="1461247" y="1300522"/>
            <a:chExt cx="9269503" cy="510027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1A294B2-E323-96EC-B548-2CD6FEDCB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1247" y="1300522"/>
              <a:ext cx="9269503" cy="5100278"/>
            </a:xfrm>
            <a:prstGeom prst="roundRect">
              <a:avLst>
                <a:gd name="adj" fmla="val 3500"/>
              </a:avLst>
            </a:prstGeom>
            <a:gradFill>
              <a:gsLst>
                <a:gs pos="0">
                  <a:srgbClr val="0078D4">
                    <a:alpha val="71000"/>
                  </a:srgbClr>
                </a:gs>
                <a:gs pos="78000">
                  <a:schemeClr val="accent1">
                    <a:alpha val="32000"/>
                  </a:schemeClr>
                </a:gs>
                <a:gs pos="25000">
                  <a:srgbClr val="B22234">
                    <a:alpha val="29000"/>
                  </a:srgbClr>
                </a:gs>
              </a:gsLst>
              <a:lin ang="5400000" scaled="1"/>
            </a:gradFill>
            <a:ln w="12700" cap="rnd">
              <a:gradFill flip="none" rotWithShape="1">
                <a:gsLst>
                  <a:gs pos="0">
                    <a:srgbClr val="0078D4"/>
                  </a:gs>
                  <a:gs pos="51000">
                    <a:schemeClr val="accent3">
                      <a:lumMod val="20000"/>
                      <a:lumOff val="80000"/>
                    </a:schemeClr>
                  </a:gs>
                  <a:gs pos="80000">
                    <a:srgbClr val="B22234"/>
                  </a:gs>
                </a:gsLst>
                <a:lin ang="5400000" scaled="1"/>
                <a:tileRect/>
              </a:gra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855E45-50CA-53CD-77EF-070B8C234232}"/>
                </a:ext>
              </a:extLst>
            </p:cNvPr>
            <p:cNvSpPr txBox="1"/>
            <p:nvPr/>
          </p:nvSpPr>
          <p:spPr>
            <a:xfrm>
              <a:off x="5078824" y="3160968"/>
              <a:ext cx="203434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200" dirty="0">
                  <a:solidFill>
                    <a:srgbClr val="48CEE4"/>
                  </a:solidFill>
                  <a:latin typeface="+mj-lt"/>
                </a:rPr>
                <a:t>User Prompt</a:t>
              </a:r>
              <a:endParaRPr lang="en-US" sz="2200" i="0" dirty="0">
                <a:solidFill>
                  <a:srgbClr val="48CEE4"/>
                </a:solidFill>
                <a:effectLst/>
                <a:latin typeface="+mj-lt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B07C2F7-6300-1145-3E24-0892380AA010}"/>
                </a:ext>
              </a:extLst>
            </p:cNvPr>
            <p:cNvGrpSpPr/>
            <p:nvPr/>
          </p:nvGrpSpPr>
          <p:grpSpPr>
            <a:xfrm>
              <a:off x="3189269" y="2518957"/>
              <a:ext cx="5813460" cy="389327"/>
              <a:chOff x="763278" y="2552805"/>
              <a:chExt cx="5813460" cy="389327"/>
            </a:xfrm>
          </p:grpSpPr>
          <p:pic>
            <p:nvPicPr>
              <p:cNvPr id="4" name="Graphic 3" descr="Paper outline">
                <a:extLst>
                  <a:ext uri="{FF2B5EF4-FFF2-40B4-BE49-F238E27FC236}">
                    <a16:creationId xmlns:a16="http://schemas.microsoft.com/office/drawing/2014/main" id="{D11ABAFC-1B3A-1664-F62D-1197249C8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763278" y="2552805"/>
                <a:ext cx="389327" cy="389327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5CF2FD-9902-B548-E54A-E8BFCF8C5CEB}"/>
                  </a:ext>
                </a:extLst>
              </p:cNvPr>
              <p:cNvSpPr txBox="1"/>
              <p:nvPr/>
            </p:nvSpPr>
            <p:spPr>
              <a:xfrm>
                <a:off x="1152605" y="2564572"/>
                <a:ext cx="542413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600" i="0" dirty="0">
                    <a:effectLst/>
                  </a:rPr>
                  <a:t>International Traffic in Arms Regulations: Registration Fees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8A17C1-88FD-B09E-C975-AEE229C48E43}"/>
                </a:ext>
              </a:extLst>
            </p:cNvPr>
            <p:cNvSpPr txBox="1"/>
            <p:nvPr/>
          </p:nvSpPr>
          <p:spPr>
            <a:xfrm>
              <a:off x="1849291" y="1470882"/>
              <a:ext cx="849341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Act as a rulemaking analyst and provide a detailed analysis of the rule below. Think through all aspects and so that I can write a better rule. Return the analysis  in markdown format. You must write the analysis in one go, without using backspace.</a:t>
              </a:r>
              <a:endParaRPr lang="en-US" i="0" dirty="0">
                <a:effectLst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676A7F4-65C0-94DA-D51E-0762E8157C72}"/>
                </a:ext>
              </a:extLst>
            </p:cNvPr>
            <p:cNvCxnSpPr>
              <a:cxnSpLocks/>
            </p:cNvCxnSpPr>
            <p:nvPr/>
          </p:nvCxnSpPr>
          <p:spPr>
            <a:xfrm>
              <a:off x="1935096" y="3116789"/>
              <a:ext cx="8321807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DE7685E-9456-59D3-37E1-FAC599AE0840}"/>
                </a:ext>
              </a:extLst>
            </p:cNvPr>
            <p:cNvCxnSpPr>
              <a:cxnSpLocks/>
            </p:cNvCxnSpPr>
            <p:nvPr/>
          </p:nvCxnSpPr>
          <p:spPr>
            <a:xfrm>
              <a:off x="1935096" y="3657185"/>
              <a:ext cx="8321807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8FDBE41-4448-F3D5-8192-8BF73B3FE64E}"/>
                </a:ext>
              </a:extLst>
            </p:cNvPr>
            <p:cNvGrpSpPr/>
            <p:nvPr/>
          </p:nvGrpSpPr>
          <p:grpSpPr>
            <a:xfrm>
              <a:off x="4898410" y="4104526"/>
              <a:ext cx="2395177" cy="1710981"/>
              <a:chOff x="4717995" y="4104526"/>
              <a:chExt cx="2395177" cy="1710981"/>
            </a:xfrm>
          </p:grpSpPr>
          <p:pic>
            <p:nvPicPr>
              <p:cNvPr id="34" name="Graphic 33" descr="Document with solid fill">
                <a:extLst>
                  <a:ext uri="{FF2B5EF4-FFF2-40B4-BE49-F238E27FC236}">
                    <a16:creationId xmlns:a16="http://schemas.microsoft.com/office/drawing/2014/main" id="{CDEBE7CC-2FD1-7B97-ECC0-125AA56DF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4717995" y="4104526"/>
                <a:ext cx="1710981" cy="1710981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306EDB4-E71A-E9F5-1394-F10220B724D7}"/>
                  </a:ext>
                </a:extLst>
              </p:cNvPr>
              <p:cNvSpPr txBox="1"/>
              <p:nvPr/>
            </p:nvSpPr>
            <p:spPr>
              <a:xfrm>
                <a:off x="6428975" y="4132250"/>
                <a:ext cx="60191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Start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DD481D1-2E7C-BBBD-43F4-AD6D6E778444}"/>
                  </a:ext>
                </a:extLst>
              </p:cNvPr>
              <p:cNvSpPr txBox="1"/>
              <p:nvPr/>
            </p:nvSpPr>
            <p:spPr>
              <a:xfrm>
                <a:off x="6428975" y="5507730"/>
                <a:ext cx="68419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Finish</a:t>
                </a:r>
              </a:p>
            </p:txBody>
          </p:sp>
          <p:sp>
            <p:nvSpPr>
              <p:cNvPr id="48" name="Arrow: Down 47">
                <a:extLst>
                  <a:ext uri="{FF2B5EF4-FFF2-40B4-BE49-F238E27FC236}">
                    <a16:creationId xmlns:a16="http://schemas.microsoft.com/office/drawing/2014/main" id="{F07A7CA9-75C1-9256-411E-1AFBC9866149}"/>
                  </a:ext>
                </a:extLst>
              </p:cNvPr>
              <p:cNvSpPr/>
              <p:nvPr/>
            </p:nvSpPr>
            <p:spPr bwMode="auto">
              <a:xfrm>
                <a:off x="6560820" y="4486555"/>
                <a:ext cx="297180" cy="974648"/>
              </a:xfrm>
              <a:prstGeom prst="down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56552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4C01F8B-A670-1D48-6C53-B1BF77B99C5B}"/>
              </a:ext>
            </a:extLst>
          </p:cNvPr>
          <p:cNvSpPr>
            <a:spLocks/>
          </p:cNvSpPr>
          <p:nvPr/>
        </p:nvSpPr>
        <p:spPr bwMode="auto">
          <a:xfrm>
            <a:off x="586738" y="1181100"/>
            <a:ext cx="11018520" cy="5219700"/>
          </a:xfrm>
          <a:prstGeom prst="roundRect">
            <a:avLst>
              <a:gd name="adj" fmla="val 3500"/>
            </a:avLst>
          </a:prstGeom>
          <a:gradFill>
            <a:gsLst>
              <a:gs pos="0">
                <a:srgbClr val="0078D4">
                  <a:alpha val="71000"/>
                </a:srgbClr>
              </a:gs>
              <a:gs pos="78000">
                <a:schemeClr val="accent1">
                  <a:alpha val="32000"/>
                </a:schemeClr>
              </a:gs>
              <a:gs pos="25000">
                <a:srgbClr val="B22234">
                  <a:alpha val="29000"/>
                </a:srgbClr>
              </a:gs>
            </a:gsLst>
            <a:lin ang="5400000" scaled="1"/>
          </a:gradFill>
          <a:ln w="12700" cap="rnd">
            <a:gradFill flip="none" rotWithShape="1">
              <a:gsLst>
                <a:gs pos="0">
                  <a:srgbClr val="0078D4"/>
                </a:gs>
                <a:gs pos="51000">
                  <a:schemeClr val="accent3">
                    <a:lumMod val="20000"/>
                    <a:lumOff val="80000"/>
                  </a:schemeClr>
                </a:gs>
                <a:gs pos="80000">
                  <a:srgbClr val="B22234"/>
                </a:gs>
              </a:gsLst>
              <a:lin ang="5400000" scaled="1"/>
              <a:tileRect/>
            </a:gradFill>
            <a:prstDash val="solid"/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41E4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1176D7-CD82-D0B1-B255-B6B79738E398}"/>
              </a:ext>
            </a:extLst>
          </p:cNvPr>
          <p:cNvSpPr txBox="1"/>
          <p:nvPr/>
        </p:nvSpPr>
        <p:spPr>
          <a:xfrm>
            <a:off x="5078824" y="1979153"/>
            <a:ext cx="27469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48CEE4"/>
                </a:solidFill>
                <a:latin typeface="+mj-lt"/>
              </a:rPr>
              <a:t>Agentic Reasoning</a:t>
            </a:r>
            <a:endParaRPr lang="en-US" sz="2200" i="0" dirty="0">
              <a:solidFill>
                <a:srgbClr val="48CEE4"/>
              </a:solidFill>
              <a:effectLst/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442DA4-69C6-514B-A789-8EDDCF0AB7A8}"/>
              </a:ext>
            </a:extLst>
          </p:cNvPr>
          <p:cNvGrpSpPr/>
          <p:nvPr/>
        </p:nvGrpSpPr>
        <p:grpSpPr>
          <a:xfrm>
            <a:off x="1889374" y="1310424"/>
            <a:ext cx="8565840" cy="389327"/>
            <a:chOff x="-2097339" y="2552805"/>
            <a:chExt cx="8565840" cy="389327"/>
          </a:xfrm>
        </p:grpSpPr>
        <p:pic>
          <p:nvPicPr>
            <p:cNvPr id="25" name="Graphic 24" descr="Paper outline">
              <a:extLst>
                <a:ext uri="{FF2B5EF4-FFF2-40B4-BE49-F238E27FC236}">
                  <a16:creationId xmlns:a16="http://schemas.microsoft.com/office/drawing/2014/main" id="{657E298A-11F8-0D4B-BB7E-BEA72BF69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763278" y="2552805"/>
              <a:ext cx="389327" cy="38932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B5B2B5-7335-F7C6-A257-79D0A4F7809D}"/>
                </a:ext>
              </a:extLst>
            </p:cNvPr>
            <p:cNvSpPr txBox="1"/>
            <p:nvPr/>
          </p:nvSpPr>
          <p:spPr>
            <a:xfrm>
              <a:off x="-2097339" y="2564572"/>
              <a:ext cx="85658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Provide an analysis of this rule:        </a:t>
              </a:r>
              <a:r>
                <a:rPr lang="en-US" sz="1600" i="0" dirty="0">
                  <a:effectLst/>
                </a:rPr>
                <a:t>International Traffic in Arms Regulations: Registration Fees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66FE7A-24FA-E35D-CCB5-EE4AFE40A63D}"/>
              </a:ext>
            </a:extLst>
          </p:cNvPr>
          <p:cNvCxnSpPr>
            <a:cxnSpLocks/>
          </p:cNvCxnSpPr>
          <p:nvPr/>
        </p:nvCxnSpPr>
        <p:spPr>
          <a:xfrm>
            <a:off x="967740" y="1851869"/>
            <a:ext cx="10256520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F77B220-0255-AF79-E81B-69D8A44AE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Workflow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80927D-7530-0B68-47DE-0EAD922D9C00}"/>
              </a:ext>
            </a:extLst>
          </p:cNvPr>
          <p:cNvCxnSpPr>
            <a:cxnSpLocks/>
          </p:cNvCxnSpPr>
          <p:nvPr/>
        </p:nvCxnSpPr>
        <p:spPr>
          <a:xfrm>
            <a:off x="967740" y="2545289"/>
            <a:ext cx="10256520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B20F3F3-CB2D-C1E1-5009-7EFBFF59E7CC}"/>
              </a:ext>
            </a:extLst>
          </p:cNvPr>
          <p:cNvSpPr txBox="1"/>
          <p:nvPr/>
        </p:nvSpPr>
        <p:spPr>
          <a:xfrm>
            <a:off x="967739" y="2793814"/>
            <a:ext cx="5010439" cy="31085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Review the document and suggest an outline for the analysis.</a:t>
            </a:r>
          </a:p>
          <a:p>
            <a:pPr marL="342900" indent="-3429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 you need any web research?</a:t>
            </a:r>
          </a:p>
          <a:p>
            <a:pPr marL="342900" indent="-3429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 you want to access any of our previous rules or analysis?</a:t>
            </a:r>
          </a:p>
          <a:p>
            <a:pPr marL="342900" indent="-3429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 through each element in the outline and write a draft.</a:t>
            </a:r>
          </a:p>
          <a:p>
            <a:pPr marL="342900" indent="-3429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Review the draft and consider if it needs revision?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8FFFCA2-B27D-35FB-9F53-E4B4C09D6738}"/>
              </a:ext>
            </a:extLst>
          </p:cNvPr>
          <p:cNvGrpSpPr/>
          <p:nvPr/>
        </p:nvGrpSpPr>
        <p:grpSpPr>
          <a:xfrm>
            <a:off x="6721832" y="2959380"/>
            <a:ext cx="4257593" cy="2942977"/>
            <a:chOff x="7195359" y="2998382"/>
            <a:chExt cx="4257593" cy="2942977"/>
          </a:xfrm>
        </p:grpSpPr>
        <p:graphicFrame>
          <p:nvGraphicFramePr>
            <p:cNvPr id="38" name="Diagram 37">
              <a:extLst>
                <a:ext uri="{FF2B5EF4-FFF2-40B4-BE49-F238E27FC236}">
                  <a16:creationId xmlns:a16="http://schemas.microsoft.com/office/drawing/2014/main" id="{D097B5EE-ECA6-C64D-4FCC-8B10E588D28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05346112"/>
                </p:ext>
              </p:extLst>
            </p:nvPr>
          </p:nvGraphicFramePr>
          <p:xfrm>
            <a:off x="7195359" y="2998382"/>
            <a:ext cx="4257593" cy="294297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pic>
          <p:nvPicPr>
            <p:cNvPr id="21" name="Graphic 20" descr="Document with solid fill">
              <a:extLst>
                <a:ext uri="{FF2B5EF4-FFF2-40B4-BE49-F238E27FC236}">
                  <a16:creationId xmlns:a16="http://schemas.microsoft.com/office/drawing/2014/main" id="{1B5455A4-53B7-D92F-3726-F653A020E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8708895" y="3691802"/>
              <a:ext cx="1169905" cy="1169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999582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7B220-0255-AF79-E81B-69D8A44AE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</p:spTree>
    <p:extLst>
      <p:ext uri="{BB962C8B-B14F-4D97-AF65-F5344CB8AC3E}">
        <p14:creationId xmlns:p14="http://schemas.microsoft.com/office/powerpoint/2010/main" val="41790991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Black Template">
  <a:themeElements>
    <a:clrScheme name="Custom 6">
      <a:dk1>
        <a:srgbClr val="000000"/>
      </a:dk1>
      <a:lt1>
        <a:srgbClr val="FFFFFF"/>
      </a:lt1>
      <a:dk2>
        <a:srgbClr val="041E42"/>
      </a:dk2>
      <a:lt2>
        <a:srgbClr val="E6E6E6"/>
      </a:lt2>
      <a:accent1>
        <a:srgbClr val="041E42"/>
      </a:accent1>
      <a:accent2>
        <a:srgbClr val="B22234"/>
      </a:accent2>
      <a:accent3>
        <a:srgbClr val="0078D4"/>
      </a:accent3>
      <a:accent4>
        <a:srgbClr val="FFFFFF"/>
      </a:accent4>
      <a:accent5>
        <a:srgbClr val="ACACAC"/>
      </a:accent5>
      <a:accent6>
        <a:srgbClr val="000000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TER-16_9_Microsoft_SMT_template (USE).pptx" id="{CCE82E4B-1B6F-4B1C-B82A-7DA40C478F7F}" vid="{EED2FBC7-7203-414F-9983-0677C25AC18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4657</TotalTime>
  <Words>917</Words>
  <Application>Microsoft Office PowerPoint</Application>
  <PresentationFormat>Widescreen</PresentationFormat>
  <Paragraphs>153</Paragraphs>
  <Slides>17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Aptos</vt:lpstr>
      <vt:lpstr>Aptos Display</vt:lpstr>
      <vt:lpstr>Arial</vt:lpstr>
      <vt:lpstr>Consolas</vt:lpstr>
      <vt:lpstr>Segoe UI</vt:lpstr>
      <vt:lpstr>Segoe UI Semibold</vt:lpstr>
      <vt:lpstr>SegoeUIVariable</vt:lpstr>
      <vt:lpstr>Wingdings</vt:lpstr>
      <vt:lpstr>Office Theme</vt:lpstr>
      <vt:lpstr>Black Template</vt:lpstr>
      <vt:lpstr>PowerPoint Presentation</vt:lpstr>
      <vt:lpstr>Advanced AI</vt:lpstr>
      <vt:lpstr>Advanced AI </vt:lpstr>
      <vt:lpstr>Applied AI</vt:lpstr>
      <vt:lpstr>Applied AI</vt:lpstr>
      <vt:lpstr>Applied AI</vt:lpstr>
      <vt:lpstr>Non-agentic Workflow (zero-shot)</vt:lpstr>
      <vt:lpstr>Agentic Workflow</vt:lpstr>
      <vt:lpstr>Reflection</vt:lpstr>
      <vt:lpstr>Tool Use</vt:lpstr>
      <vt:lpstr>Planning</vt:lpstr>
      <vt:lpstr>Multiagent Collaboration</vt:lpstr>
      <vt:lpstr>AI Agents</vt:lpstr>
      <vt:lpstr>PowerPoint Presentation</vt:lpstr>
      <vt:lpstr>PowerPoint Presentation</vt:lpstr>
      <vt:lpstr>PowerPoint Presentation</vt:lpstr>
      <vt:lpstr>3 Waves of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Tupper</dc:creator>
  <cp:lastModifiedBy>Kevin Tupper</cp:lastModifiedBy>
  <cp:revision>6</cp:revision>
  <dcterms:created xsi:type="dcterms:W3CDTF">2024-04-27T17:13:39Z</dcterms:created>
  <dcterms:modified xsi:type="dcterms:W3CDTF">2024-04-30T22:51:09Z</dcterms:modified>
</cp:coreProperties>
</file>